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9" r:id="rId2"/>
    <p:sldId id="270" r:id="rId3"/>
    <p:sldId id="271" r:id="rId4"/>
    <p:sldId id="272" r:id="rId5"/>
    <p:sldId id="273" r:id="rId6"/>
    <p:sldId id="259" r:id="rId7"/>
    <p:sldId id="260" r:id="rId8"/>
    <p:sldId id="262" r:id="rId9"/>
    <p:sldId id="275" r:id="rId10"/>
    <p:sldId id="274" r:id="rId11"/>
    <p:sldId id="276" r:id="rId12"/>
    <p:sldId id="263" r:id="rId13"/>
    <p:sldId id="264" r:id="rId14"/>
    <p:sldId id="265" r:id="rId15"/>
    <p:sldId id="266" r:id="rId16"/>
    <p:sldId id="267" r:id="rId17"/>
    <p:sldId id="268" r:id="rId18"/>
    <p:sldId id="277"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792"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83F1-4BB2-B57F-17BF70D5BFF7}"/>
              </c:ext>
            </c:extLst>
          </c:dPt>
          <c:dPt>
            <c:idx val="1"/>
            <c:bubble3D val="0"/>
            <c:spPr>
              <a:solidFill>
                <a:schemeClr val="tx1">
                  <a:lumMod val="65000"/>
                  <a:lumOff val="35000"/>
                </a:schemeClr>
              </a:solidFill>
              <a:ln w="19050">
                <a:noFill/>
              </a:ln>
              <a:effectLst/>
            </c:spPr>
            <c:extLst xmlns:c16r2="http://schemas.microsoft.com/office/drawing/2015/06/chart">
              <c:ext xmlns:c16="http://schemas.microsoft.com/office/drawing/2014/chart" uri="{C3380CC4-5D6E-409C-BE32-E72D297353CC}">
                <c16:uniqueId val="{00000003-83F1-4BB2-B57F-17BF70D5BFF7}"/>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xmlns:c16r2="http://schemas.microsoft.com/office/drawing/2015/06/chart">
            <c:ext xmlns:c16="http://schemas.microsoft.com/office/drawing/2014/chart" uri="{C3380CC4-5D6E-409C-BE32-E72D297353CC}">
              <c16:uniqueId val="{00000004-83F1-4BB2-B57F-17BF70D5BFF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1-83F1-4BB2-B57F-17BF70D5BFF7}"/>
              </c:ext>
            </c:extLst>
          </c:dPt>
          <c:dPt>
            <c:idx val="1"/>
            <c:bubble3D val="0"/>
            <c:spPr>
              <a:solidFill>
                <a:schemeClr val="tx1">
                  <a:lumMod val="65000"/>
                  <a:lumOff val="35000"/>
                </a:schemeClr>
              </a:solidFill>
              <a:ln w="19050">
                <a:noFill/>
              </a:ln>
              <a:effectLst/>
            </c:spPr>
            <c:extLst xmlns:c16r2="http://schemas.microsoft.com/office/drawing/2015/06/chart">
              <c:ext xmlns:c16="http://schemas.microsoft.com/office/drawing/2014/chart" uri="{C3380CC4-5D6E-409C-BE32-E72D297353CC}">
                <c16:uniqueId val="{00000003-83F1-4BB2-B57F-17BF70D5BFF7}"/>
              </c:ext>
            </c:extLst>
          </c:dPt>
          <c:cat>
            <c:strRef>
              <c:f>Sheet1!$A$2:$A$3</c:f>
              <c:strCache>
                <c:ptCount val="2"/>
                <c:pt idx="0">
                  <c:v>1st Qtr</c:v>
                </c:pt>
                <c:pt idx="1">
                  <c:v>2nd Qtr</c:v>
                </c:pt>
              </c:strCache>
            </c:strRef>
          </c:cat>
          <c:val>
            <c:numRef>
              <c:f>Sheet1!$B$2:$B$3</c:f>
              <c:numCache>
                <c:formatCode>General</c:formatCode>
                <c:ptCount val="2"/>
                <c:pt idx="0">
                  <c:v>44</c:v>
                </c:pt>
                <c:pt idx="1">
                  <c:v>32</c:v>
                </c:pt>
              </c:numCache>
            </c:numRef>
          </c:val>
          <c:extLst xmlns:c16r2="http://schemas.microsoft.com/office/drawing/2015/06/chart">
            <c:ext xmlns:c16="http://schemas.microsoft.com/office/drawing/2014/chart" uri="{C3380CC4-5D6E-409C-BE32-E72D297353CC}">
              <c16:uniqueId val="{00000004-83F1-4BB2-B57F-17BF70D5BFF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1-83F1-4BB2-B57F-17BF70D5BFF7}"/>
              </c:ext>
            </c:extLst>
          </c:dPt>
          <c:dPt>
            <c:idx val="1"/>
            <c:bubble3D val="0"/>
            <c:spPr>
              <a:solidFill>
                <a:schemeClr val="tx1">
                  <a:lumMod val="65000"/>
                  <a:lumOff val="35000"/>
                </a:schemeClr>
              </a:solidFill>
              <a:ln w="19050">
                <a:noFill/>
              </a:ln>
              <a:effectLst/>
            </c:spPr>
            <c:extLst xmlns:c16r2="http://schemas.microsoft.com/office/drawing/2015/06/chart">
              <c:ext xmlns:c16="http://schemas.microsoft.com/office/drawing/2014/chart" uri="{C3380CC4-5D6E-409C-BE32-E72D297353CC}">
                <c16:uniqueId val="{00000003-83F1-4BB2-B57F-17BF70D5BFF7}"/>
              </c:ext>
            </c:extLst>
          </c:dPt>
          <c:cat>
            <c:strRef>
              <c:f>Sheet1!$A$2:$A$3</c:f>
              <c:strCache>
                <c:ptCount val="2"/>
                <c:pt idx="0">
                  <c:v>1st Qtr</c:v>
                </c:pt>
                <c:pt idx="1">
                  <c:v>2nd Qtr</c:v>
                </c:pt>
              </c:strCache>
            </c:strRef>
          </c:cat>
          <c:val>
            <c:numRef>
              <c:f>Sheet1!$B$2:$B$3</c:f>
              <c:numCache>
                <c:formatCode>General</c:formatCode>
                <c:ptCount val="2"/>
                <c:pt idx="0">
                  <c:v>33</c:v>
                </c:pt>
                <c:pt idx="1">
                  <c:v>45</c:v>
                </c:pt>
              </c:numCache>
            </c:numRef>
          </c:val>
          <c:extLst xmlns:c16r2="http://schemas.microsoft.com/office/drawing/2015/06/chart">
            <c:ext xmlns:c16="http://schemas.microsoft.com/office/drawing/2014/chart" uri="{C3380CC4-5D6E-409C-BE32-E72D297353CC}">
              <c16:uniqueId val="{00000004-83F1-4BB2-B57F-17BF70D5BFF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Sheet1!$B$1</c:f>
              <c:strCache>
                <c:ptCount val="1"/>
                <c:pt idx="0">
                  <c:v>Sales</c:v>
                </c:pt>
              </c:strCache>
            </c:strRef>
          </c:tx>
          <c:dPt>
            <c:idx val="0"/>
            <c:bubble3D val="0"/>
            <c:extLst xmlns:c16r2="http://schemas.microsoft.com/office/drawing/2015/06/chart">
              <c:ext xmlns:c16="http://schemas.microsoft.com/office/drawing/2014/chart" uri="{C3380CC4-5D6E-409C-BE32-E72D297353CC}">
                <c16:uniqueId val="{00000001-83F1-4BB2-B57F-17BF70D5BFF7}"/>
              </c:ext>
            </c:extLst>
          </c:dPt>
          <c:dPt>
            <c:idx val="1"/>
            <c:bubble3D val="0"/>
            <c:extLst xmlns:c16r2="http://schemas.microsoft.com/office/drawing/2015/06/chart">
              <c:ext xmlns:c16="http://schemas.microsoft.com/office/drawing/2014/chart" uri="{C3380CC4-5D6E-409C-BE32-E72D297353CC}">
                <c16:uniqueId val="{00000003-83F1-4BB2-B57F-17BF70D5BFF7}"/>
              </c:ext>
            </c:extLst>
          </c:dPt>
          <c:cat>
            <c:strRef>
              <c:f>Sheet1!$A$2:$A$3</c:f>
              <c:strCache>
                <c:ptCount val="2"/>
                <c:pt idx="0">
                  <c:v>1st Qtr</c:v>
                </c:pt>
                <c:pt idx="1">
                  <c:v>2nd Qtr</c:v>
                </c:pt>
              </c:strCache>
            </c:strRef>
          </c:cat>
          <c:val>
            <c:numRef>
              <c:f>Sheet1!$B$2:$B$3</c:f>
              <c:numCache>
                <c:formatCode>General</c:formatCode>
                <c:ptCount val="2"/>
                <c:pt idx="0">
                  <c:v>8.2000000000000011</c:v>
                </c:pt>
                <c:pt idx="1">
                  <c:v>3.2</c:v>
                </c:pt>
              </c:numCache>
            </c:numRef>
          </c:val>
          <c:extLst xmlns:c16r2="http://schemas.microsoft.com/office/drawing/2015/06/chart">
            <c:ext xmlns:c16="http://schemas.microsoft.com/office/drawing/2014/chart" uri="{C3380CC4-5D6E-409C-BE32-E72D297353CC}">
              <c16:uniqueId val="{00000004-83F1-4BB2-B57F-17BF70D5BFF7}"/>
            </c:ext>
          </c:extLst>
        </c:ser>
        <c:dLbls>
          <c:showLegendKey val="0"/>
          <c:showVal val="0"/>
          <c:showCatName val="0"/>
          <c:showSerName val="0"/>
          <c:showPercent val="0"/>
          <c:showBubbleSize val="0"/>
          <c:showLeaderLines val="0"/>
        </c:dLbls>
        <c:firstSliceAng val="0"/>
        <c:holeSize val="75"/>
      </c:doughnut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dPt>
            <c:idx val="0"/>
            <c:bubble3D val="0"/>
            <c:extLst xmlns:c16r2="http://schemas.microsoft.com/office/drawing/2015/06/chart">
              <c:ext xmlns:c16="http://schemas.microsoft.com/office/drawing/2014/chart" uri="{C3380CC4-5D6E-409C-BE32-E72D297353CC}">
                <c16:uniqueId val="{00000001-83F1-4BB2-B57F-17BF70D5BFF7}"/>
              </c:ext>
            </c:extLst>
          </c:dPt>
          <c:dPt>
            <c:idx val="1"/>
            <c:bubble3D val="0"/>
            <c:extLst xmlns:c16r2="http://schemas.microsoft.com/office/drawing/2015/06/chart">
              <c:ext xmlns:c16="http://schemas.microsoft.com/office/drawing/2014/chart" uri="{C3380CC4-5D6E-409C-BE32-E72D297353CC}">
                <c16:uniqueId val="{00000003-83F1-4BB2-B57F-17BF70D5BFF7}"/>
              </c:ext>
            </c:extLst>
          </c:dPt>
          <c:cat>
            <c:strRef>
              <c:f>Sheet1!$A$2:$A$3</c:f>
              <c:strCache>
                <c:ptCount val="2"/>
                <c:pt idx="0">
                  <c:v>1st Qtr</c:v>
                </c:pt>
                <c:pt idx="1">
                  <c:v>2nd Qtr</c:v>
                </c:pt>
              </c:strCache>
            </c:strRef>
          </c:cat>
          <c:val>
            <c:numRef>
              <c:f>Sheet1!$B$2:$B$3</c:f>
              <c:numCache>
                <c:formatCode>General</c:formatCode>
                <c:ptCount val="2"/>
                <c:pt idx="0">
                  <c:v>44</c:v>
                </c:pt>
                <c:pt idx="1">
                  <c:v>32</c:v>
                </c:pt>
              </c:numCache>
            </c:numRef>
          </c:val>
          <c:extLst xmlns:c16r2="http://schemas.microsoft.com/office/drawing/2015/06/chart">
            <c:ext xmlns:c16="http://schemas.microsoft.com/office/drawing/2014/chart" uri="{C3380CC4-5D6E-409C-BE32-E72D297353CC}">
              <c16:uniqueId val="{00000004-83F1-4BB2-B57F-17BF70D5BFF7}"/>
            </c:ext>
          </c:extLst>
        </c:ser>
        <c:dLbls>
          <c:showLegendKey val="0"/>
          <c:showVal val="0"/>
          <c:showCatName val="0"/>
          <c:showSerName val="0"/>
          <c:showPercent val="0"/>
          <c:showBubbleSize val="0"/>
          <c:showLeaderLines val="0"/>
        </c:dLbls>
        <c:firstSliceAng val="0"/>
        <c:holeSize val="75"/>
      </c:doughnutChart>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81C9B-D2CC-498F-AE8D-C619D8897DD0}"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24988A1E-6B02-4A6C-8918-5E217D42787C}">
      <dgm:prSet phldrT="[Text]" custT="1"/>
      <dgm:spPr/>
      <dgm:t>
        <a:bodyPr/>
        <a:lstStyle/>
        <a:p>
          <a:r>
            <a:rPr lang="en-US" sz="2000" dirty="0" smtClean="0"/>
            <a:t>Vision</a:t>
          </a:r>
          <a:endParaRPr lang="en-US" sz="2000" dirty="0"/>
        </a:p>
      </dgm:t>
    </dgm:pt>
    <dgm:pt modelId="{17FE5EC1-AC52-4EFF-8F1E-76EE78F2C808}" type="parTrans" cxnId="{E1DD4C4E-0B50-4304-9BB7-38277AE56511}">
      <dgm:prSet/>
      <dgm:spPr/>
      <dgm:t>
        <a:bodyPr/>
        <a:lstStyle/>
        <a:p>
          <a:endParaRPr lang="en-US" sz="1600"/>
        </a:p>
      </dgm:t>
    </dgm:pt>
    <dgm:pt modelId="{05A4CA78-58CB-45C4-9A4F-9243AB63666C}" type="sibTrans" cxnId="{E1DD4C4E-0B50-4304-9BB7-38277AE56511}">
      <dgm:prSet/>
      <dgm:spPr/>
      <dgm:t>
        <a:bodyPr/>
        <a:lstStyle/>
        <a:p>
          <a:endParaRPr lang="en-US" sz="1600"/>
        </a:p>
      </dgm:t>
    </dgm:pt>
    <dgm:pt modelId="{0ECBEFE1-24D3-4016-86D9-465D82F7D85A}">
      <dgm:prSet phldrT="[Text]" custT="1"/>
      <dgm:spPr/>
      <dgm:t>
        <a:bodyPr/>
        <a:lstStyle/>
        <a:p>
          <a:pPr algn="just"/>
          <a:r>
            <a:rPr lang="en-US" sz="1600" b="0" i="0" dirty="0" smtClean="0"/>
            <a:t>Angimex orients to become a leading agricultural corporation in Vietnam, constantly learns, innovates and invents to create a high–tech and sustainable agricultural ecosystem.</a:t>
          </a:r>
          <a:endParaRPr lang="en-US" sz="1600" dirty="0"/>
        </a:p>
      </dgm:t>
    </dgm:pt>
    <dgm:pt modelId="{8A3C49C4-D5A2-4A36-9846-9EAB648E94E1}" type="parTrans" cxnId="{7070C639-CD46-44BA-9AF0-2B87E2EC387B}">
      <dgm:prSet/>
      <dgm:spPr/>
      <dgm:t>
        <a:bodyPr/>
        <a:lstStyle/>
        <a:p>
          <a:endParaRPr lang="en-US" sz="1600"/>
        </a:p>
      </dgm:t>
    </dgm:pt>
    <dgm:pt modelId="{0EAE5BDE-9374-482A-AA1D-800A17B2C880}" type="sibTrans" cxnId="{7070C639-CD46-44BA-9AF0-2B87E2EC387B}">
      <dgm:prSet/>
      <dgm:spPr/>
      <dgm:t>
        <a:bodyPr/>
        <a:lstStyle/>
        <a:p>
          <a:endParaRPr lang="en-US" sz="1600"/>
        </a:p>
      </dgm:t>
    </dgm:pt>
    <dgm:pt modelId="{E85C759C-620B-479C-A9A7-91ED6710EDAA}">
      <dgm:prSet phldrT="[Text]" custT="1"/>
      <dgm:spPr/>
      <dgm:t>
        <a:bodyPr/>
        <a:lstStyle/>
        <a:p>
          <a:r>
            <a:rPr lang="en-US" sz="2000" dirty="0" smtClean="0"/>
            <a:t>Mission</a:t>
          </a:r>
          <a:endParaRPr lang="en-US" sz="2000" dirty="0"/>
        </a:p>
      </dgm:t>
    </dgm:pt>
    <dgm:pt modelId="{CE14BCB8-F36C-4EEC-9678-D593246D9F44}" type="parTrans" cxnId="{B37047E6-0F27-407F-A095-7D9D383CF185}">
      <dgm:prSet/>
      <dgm:spPr/>
      <dgm:t>
        <a:bodyPr/>
        <a:lstStyle/>
        <a:p>
          <a:endParaRPr lang="en-US" sz="1600"/>
        </a:p>
      </dgm:t>
    </dgm:pt>
    <dgm:pt modelId="{BA97ACA9-355E-409F-A9D8-25ACD61B1A2E}" type="sibTrans" cxnId="{B37047E6-0F27-407F-A095-7D9D383CF185}">
      <dgm:prSet/>
      <dgm:spPr/>
      <dgm:t>
        <a:bodyPr/>
        <a:lstStyle/>
        <a:p>
          <a:endParaRPr lang="en-US" sz="1600"/>
        </a:p>
      </dgm:t>
    </dgm:pt>
    <dgm:pt modelId="{865AB703-A1EC-45EB-A604-185978FAC214}">
      <dgm:prSet phldrT="[Text]" custT="1"/>
      <dgm:spPr/>
      <dgm:t>
        <a:bodyPr/>
        <a:lstStyle/>
        <a:p>
          <a:pPr algn="just"/>
          <a:r>
            <a:rPr lang="en-US" sz="1600" b="0" i="0" dirty="0" smtClean="0"/>
            <a:t>Angimex always accompanies farmers to improve the quality of Vietnamese agricultural products and enhance the position of Vietnamese agriculture in the international arena.</a:t>
          </a:r>
          <a:endParaRPr lang="en-US" sz="1600" dirty="0"/>
        </a:p>
      </dgm:t>
    </dgm:pt>
    <dgm:pt modelId="{312B5A29-11DF-4137-B7B0-3144562EFD37}" type="parTrans" cxnId="{F2129B5A-BD5E-4D3C-9A02-5A885FBA3B6D}">
      <dgm:prSet/>
      <dgm:spPr/>
      <dgm:t>
        <a:bodyPr/>
        <a:lstStyle/>
        <a:p>
          <a:endParaRPr lang="en-US" sz="1600"/>
        </a:p>
      </dgm:t>
    </dgm:pt>
    <dgm:pt modelId="{A9EED752-1F50-49B0-B93B-5847954FCAB6}" type="sibTrans" cxnId="{F2129B5A-BD5E-4D3C-9A02-5A885FBA3B6D}">
      <dgm:prSet/>
      <dgm:spPr/>
      <dgm:t>
        <a:bodyPr/>
        <a:lstStyle/>
        <a:p>
          <a:endParaRPr lang="en-US" sz="1600"/>
        </a:p>
      </dgm:t>
    </dgm:pt>
    <dgm:pt modelId="{14823CF8-8B19-464A-B815-2C5B77489F48}">
      <dgm:prSet phldrT="[Text]" custT="1"/>
      <dgm:spPr/>
      <dgm:t>
        <a:bodyPr/>
        <a:lstStyle/>
        <a:p>
          <a:r>
            <a:rPr lang="en-US" sz="2000" dirty="0" smtClean="0"/>
            <a:t>Core</a:t>
          </a:r>
          <a:br>
            <a:rPr lang="en-US" sz="2000" dirty="0" smtClean="0"/>
          </a:br>
          <a:r>
            <a:rPr lang="en-US" sz="2000" dirty="0" smtClean="0"/>
            <a:t>Values</a:t>
          </a:r>
          <a:endParaRPr lang="en-US" sz="2000" dirty="0"/>
        </a:p>
      </dgm:t>
    </dgm:pt>
    <dgm:pt modelId="{92D8909F-2EA6-4E09-824F-CB4D0C75DA1C}" type="parTrans" cxnId="{A874143C-53A5-408A-A37C-11364E1CDDE8}">
      <dgm:prSet/>
      <dgm:spPr/>
      <dgm:t>
        <a:bodyPr/>
        <a:lstStyle/>
        <a:p>
          <a:endParaRPr lang="en-US" sz="1600"/>
        </a:p>
      </dgm:t>
    </dgm:pt>
    <dgm:pt modelId="{F75372EB-4C2B-4D6E-B91D-55014DB5E97F}" type="sibTrans" cxnId="{A874143C-53A5-408A-A37C-11364E1CDDE8}">
      <dgm:prSet/>
      <dgm:spPr/>
      <dgm:t>
        <a:bodyPr/>
        <a:lstStyle/>
        <a:p>
          <a:endParaRPr lang="en-US" sz="1600"/>
        </a:p>
      </dgm:t>
    </dgm:pt>
    <dgm:pt modelId="{89807892-BC55-4F83-8951-39B322D608F3}">
      <dgm:prSet phldrT="[Text]" custT="1"/>
      <dgm:spPr/>
      <dgm:t>
        <a:bodyPr/>
        <a:lstStyle/>
        <a:p>
          <a:pPr algn="just"/>
          <a:r>
            <a:rPr lang="en-US" sz="1600" b="0" i="0" dirty="0" smtClean="0"/>
            <a:t>Angimex always puts the word " PRESTIGE – CONSCIENCE – INTELLECT " on the top position in business activities, considers PRESTIGE as a competitive weapon, CONSCIENCE as the foundation, INTELLIGENCE as the vitality.</a:t>
          </a:r>
          <a:endParaRPr lang="en-US" sz="1600" dirty="0"/>
        </a:p>
      </dgm:t>
    </dgm:pt>
    <dgm:pt modelId="{9D1EA3C3-D474-456E-A338-C85A1B2E54C8}" type="parTrans" cxnId="{FFE88CE3-7D1F-4FDF-93DA-71A1A3CCD564}">
      <dgm:prSet/>
      <dgm:spPr/>
      <dgm:t>
        <a:bodyPr/>
        <a:lstStyle/>
        <a:p>
          <a:endParaRPr lang="en-US" sz="1600"/>
        </a:p>
      </dgm:t>
    </dgm:pt>
    <dgm:pt modelId="{8797FE67-8EE8-45AC-B3B4-FCC994BDD2BB}" type="sibTrans" cxnId="{FFE88CE3-7D1F-4FDF-93DA-71A1A3CCD564}">
      <dgm:prSet/>
      <dgm:spPr/>
      <dgm:t>
        <a:bodyPr/>
        <a:lstStyle/>
        <a:p>
          <a:endParaRPr lang="en-US" sz="1600"/>
        </a:p>
      </dgm:t>
    </dgm:pt>
    <dgm:pt modelId="{65487A81-C303-4904-A133-E5947185719A}" type="pres">
      <dgm:prSet presAssocID="{35C81C9B-D2CC-498F-AE8D-C619D8897DD0}" presName="Name0" presStyleCnt="0">
        <dgm:presLayoutVars>
          <dgm:dir/>
          <dgm:animLvl val="lvl"/>
          <dgm:resizeHandles val="exact"/>
        </dgm:presLayoutVars>
      </dgm:prSet>
      <dgm:spPr/>
      <dgm:t>
        <a:bodyPr/>
        <a:lstStyle/>
        <a:p>
          <a:endParaRPr lang="en-US"/>
        </a:p>
      </dgm:t>
    </dgm:pt>
    <dgm:pt modelId="{F592BF9E-C654-4FC5-8AAC-34EAD5343D23}" type="pres">
      <dgm:prSet presAssocID="{24988A1E-6B02-4A6C-8918-5E217D42787C}" presName="linNode" presStyleCnt="0"/>
      <dgm:spPr/>
      <dgm:t>
        <a:bodyPr/>
        <a:lstStyle/>
        <a:p>
          <a:endParaRPr lang="en-US"/>
        </a:p>
      </dgm:t>
    </dgm:pt>
    <dgm:pt modelId="{88C6077A-4B90-4E3F-8F5D-095F8D08E8FA}" type="pres">
      <dgm:prSet presAssocID="{24988A1E-6B02-4A6C-8918-5E217D42787C}" presName="parentText" presStyleLbl="node1" presStyleIdx="0" presStyleCnt="3" custScaleX="47248">
        <dgm:presLayoutVars>
          <dgm:chMax val="1"/>
          <dgm:bulletEnabled val="1"/>
        </dgm:presLayoutVars>
      </dgm:prSet>
      <dgm:spPr/>
      <dgm:t>
        <a:bodyPr/>
        <a:lstStyle/>
        <a:p>
          <a:endParaRPr lang="en-US"/>
        </a:p>
      </dgm:t>
    </dgm:pt>
    <dgm:pt modelId="{3360F3B0-7D83-4DCB-AFB2-FC43B02F442B}" type="pres">
      <dgm:prSet presAssocID="{24988A1E-6B02-4A6C-8918-5E217D42787C}" presName="descendantText" presStyleLbl="alignAccFollowNode1" presStyleIdx="0" presStyleCnt="3" custScaleX="128206">
        <dgm:presLayoutVars>
          <dgm:bulletEnabled val="1"/>
        </dgm:presLayoutVars>
      </dgm:prSet>
      <dgm:spPr/>
      <dgm:t>
        <a:bodyPr/>
        <a:lstStyle/>
        <a:p>
          <a:endParaRPr lang="en-US"/>
        </a:p>
      </dgm:t>
    </dgm:pt>
    <dgm:pt modelId="{DE5EACAF-B836-4866-88FD-021CC2C0A91B}" type="pres">
      <dgm:prSet presAssocID="{05A4CA78-58CB-45C4-9A4F-9243AB63666C}" presName="sp" presStyleCnt="0"/>
      <dgm:spPr/>
      <dgm:t>
        <a:bodyPr/>
        <a:lstStyle/>
        <a:p>
          <a:endParaRPr lang="en-US"/>
        </a:p>
      </dgm:t>
    </dgm:pt>
    <dgm:pt modelId="{13AD4467-F06F-48A4-995B-5FA129023DD7}" type="pres">
      <dgm:prSet presAssocID="{E85C759C-620B-479C-A9A7-91ED6710EDAA}" presName="linNode" presStyleCnt="0"/>
      <dgm:spPr/>
      <dgm:t>
        <a:bodyPr/>
        <a:lstStyle/>
        <a:p>
          <a:endParaRPr lang="en-US"/>
        </a:p>
      </dgm:t>
    </dgm:pt>
    <dgm:pt modelId="{E90AAD42-699F-4AAA-86A0-62F590905FF5}" type="pres">
      <dgm:prSet presAssocID="{E85C759C-620B-479C-A9A7-91ED6710EDAA}" presName="parentText" presStyleLbl="node1" presStyleIdx="1" presStyleCnt="3" custScaleX="47248">
        <dgm:presLayoutVars>
          <dgm:chMax val="1"/>
          <dgm:bulletEnabled val="1"/>
        </dgm:presLayoutVars>
      </dgm:prSet>
      <dgm:spPr/>
      <dgm:t>
        <a:bodyPr/>
        <a:lstStyle/>
        <a:p>
          <a:endParaRPr lang="en-US"/>
        </a:p>
      </dgm:t>
    </dgm:pt>
    <dgm:pt modelId="{D493A241-5865-4CE8-BBAA-5FCDFE3554E8}" type="pres">
      <dgm:prSet presAssocID="{E85C759C-620B-479C-A9A7-91ED6710EDAA}" presName="descendantText" presStyleLbl="alignAccFollowNode1" presStyleIdx="1" presStyleCnt="3" custScaleX="128246" custScaleY="128029" custLinFactNeighborX="-98" custLinFactNeighborY="171">
        <dgm:presLayoutVars>
          <dgm:bulletEnabled val="1"/>
        </dgm:presLayoutVars>
      </dgm:prSet>
      <dgm:spPr/>
      <dgm:t>
        <a:bodyPr/>
        <a:lstStyle/>
        <a:p>
          <a:endParaRPr lang="en-US"/>
        </a:p>
      </dgm:t>
    </dgm:pt>
    <dgm:pt modelId="{CBF03E96-6B84-4792-98B5-A6A8EC529766}" type="pres">
      <dgm:prSet presAssocID="{BA97ACA9-355E-409F-A9D8-25ACD61B1A2E}" presName="sp" presStyleCnt="0"/>
      <dgm:spPr/>
      <dgm:t>
        <a:bodyPr/>
        <a:lstStyle/>
        <a:p>
          <a:endParaRPr lang="en-US"/>
        </a:p>
      </dgm:t>
    </dgm:pt>
    <dgm:pt modelId="{CE96A76B-E615-4130-9F54-00A53FC693F1}" type="pres">
      <dgm:prSet presAssocID="{14823CF8-8B19-464A-B815-2C5B77489F48}" presName="linNode" presStyleCnt="0"/>
      <dgm:spPr/>
      <dgm:t>
        <a:bodyPr/>
        <a:lstStyle/>
        <a:p>
          <a:endParaRPr lang="en-US"/>
        </a:p>
      </dgm:t>
    </dgm:pt>
    <dgm:pt modelId="{74D99EB7-42A9-4ABA-A73E-CF0C6100FB5F}" type="pres">
      <dgm:prSet presAssocID="{14823CF8-8B19-464A-B815-2C5B77489F48}" presName="parentText" presStyleLbl="node1" presStyleIdx="2" presStyleCnt="3" custScaleX="47312">
        <dgm:presLayoutVars>
          <dgm:chMax val="1"/>
          <dgm:bulletEnabled val="1"/>
        </dgm:presLayoutVars>
      </dgm:prSet>
      <dgm:spPr/>
      <dgm:t>
        <a:bodyPr/>
        <a:lstStyle/>
        <a:p>
          <a:endParaRPr lang="en-US"/>
        </a:p>
      </dgm:t>
    </dgm:pt>
    <dgm:pt modelId="{D1962013-60E0-456F-920A-E7722AE4FB7D}" type="pres">
      <dgm:prSet presAssocID="{14823CF8-8B19-464A-B815-2C5B77489F48}" presName="descendantText" presStyleLbl="alignAccFollowNode1" presStyleIdx="2" presStyleCnt="3" custScaleX="128542">
        <dgm:presLayoutVars>
          <dgm:bulletEnabled val="1"/>
        </dgm:presLayoutVars>
      </dgm:prSet>
      <dgm:spPr/>
      <dgm:t>
        <a:bodyPr/>
        <a:lstStyle/>
        <a:p>
          <a:endParaRPr lang="en-US"/>
        </a:p>
      </dgm:t>
    </dgm:pt>
  </dgm:ptLst>
  <dgm:cxnLst>
    <dgm:cxn modelId="{38509ADF-AEA4-4512-A750-E3D4BDB82D97}" type="presOf" srcId="{14823CF8-8B19-464A-B815-2C5B77489F48}" destId="{74D99EB7-42A9-4ABA-A73E-CF0C6100FB5F}" srcOrd="0" destOrd="0" presId="urn:microsoft.com/office/officeart/2005/8/layout/vList5"/>
    <dgm:cxn modelId="{01C4F10C-BA7A-4D54-A8A1-6514061A9B3A}" type="presOf" srcId="{89807892-BC55-4F83-8951-39B322D608F3}" destId="{D1962013-60E0-456F-920A-E7722AE4FB7D}" srcOrd="0" destOrd="0" presId="urn:microsoft.com/office/officeart/2005/8/layout/vList5"/>
    <dgm:cxn modelId="{7070C639-CD46-44BA-9AF0-2B87E2EC387B}" srcId="{24988A1E-6B02-4A6C-8918-5E217D42787C}" destId="{0ECBEFE1-24D3-4016-86D9-465D82F7D85A}" srcOrd="0" destOrd="0" parTransId="{8A3C49C4-D5A2-4A36-9846-9EAB648E94E1}" sibTransId="{0EAE5BDE-9374-482A-AA1D-800A17B2C880}"/>
    <dgm:cxn modelId="{BC81BCC9-1E2B-4370-BB65-8BCA41C6A073}" type="presOf" srcId="{24988A1E-6B02-4A6C-8918-5E217D42787C}" destId="{88C6077A-4B90-4E3F-8F5D-095F8D08E8FA}" srcOrd="0" destOrd="0" presId="urn:microsoft.com/office/officeart/2005/8/layout/vList5"/>
    <dgm:cxn modelId="{A874143C-53A5-408A-A37C-11364E1CDDE8}" srcId="{35C81C9B-D2CC-498F-AE8D-C619D8897DD0}" destId="{14823CF8-8B19-464A-B815-2C5B77489F48}" srcOrd="2" destOrd="0" parTransId="{92D8909F-2EA6-4E09-824F-CB4D0C75DA1C}" sibTransId="{F75372EB-4C2B-4D6E-B91D-55014DB5E97F}"/>
    <dgm:cxn modelId="{F2129B5A-BD5E-4D3C-9A02-5A885FBA3B6D}" srcId="{E85C759C-620B-479C-A9A7-91ED6710EDAA}" destId="{865AB703-A1EC-45EB-A604-185978FAC214}" srcOrd="0" destOrd="0" parTransId="{312B5A29-11DF-4137-B7B0-3144562EFD37}" sibTransId="{A9EED752-1F50-49B0-B93B-5847954FCAB6}"/>
    <dgm:cxn modelId="{E8BA5520-5D10-4B56-BA31-A94BA50A1482}" type="presOf" srcId="{865AB703-A1EC-45EB-A604-185978FAC214}" destId="{D493A241-5865-4CE8-BBAA-5FCDFE3554E8}" srcOrd="0" destOrd="0" presId="urn:microsoft.com/office/officeart/2005/8/layout/vList5"/>
    <dgm:cxn modelId="{B37047E6-0F27-407F-A095-7D9D383CF185}" srcId="{35C81C9B-D2CC-498F-AE8D-C619D8897DD0}" destId="{E85C759C-620B-479C-A9A7-91ED6710EDAA}" srcOrd="1" destOrd="0" parTransId="{CE14BCB8-F36C-4EEC-9678-D593246D9F44}" sibTransId="{BA97ACA9-355E-409F-A9D8-25ACD61B1A2E}"/>
    <dgm:cxn modelId="{E1DD4C4E-0B50-4304-9BB7-38277AE56511}" srcId="{35C81C9B-D2CC-498F-AE8D-C619D8897DD0}" destId="{24988A1E-6B02-4A6C-8918-5E217D42787C}" srcOrd="0" destOrd="0" parTransId="{17FE5EC1-AC52-4EFF-8F1E-76EE78F2C808}" sibTransId="{05A4CA78-58CB-45C4-9A4F-9243AB63666C}"/>
    <dgm:cxn modelId="{E9B1B5C1-6FBA-47D5-9376-628EA186216F}" type="presOf" srcId="{E85C759C-620B-479C-A9A7-91ED6710EDAA}" destId="{E90AAD42-699F-4AAA-86A0-62F590905FF5}" srcOrd="0" destOrd="0" presId="urn:microsoft.com/office/officeart/2005/8/layout/vList5"/>
    <dgm:cxn modelId="{FFE88CE3-7D1F-4FDF-93DA-71A1A3CCD564}" srcId="{14823CF8-8B19-464A-B815-2C5B77489F48}" destId="{89807892-BC55-4F83-8951-39B322D608F3}" srcOrd="0" destOrd="0" parTransId="{9D1EA3C3-D474-456E-A338-C85A1B2E54C8}" sibTransId="{8797FE67-8EE8-45AC-B3B4-FCC994BDD2BB}"/>
    <dgm:cxn modelId="{D0683C33-3F7C-4D72-A325-8A3D4E6550CA}" type="presOf" srcId="{35C81C9B-D2CC-498F-AE8D-C619D8897DD0}" destId="{65487A81-C303-4904-A133-E5947185719A}" srcOrd="0" destOrd="0" presId="urn:microsoft.com/office/officeart/2005/8/layout/vList5"/>
    <dgm:cxn modelId="{685E3452-FC0C-4193-BDFD-2A471D750AE3}" type="presOf" srcId="{0ECBEFE1-24D3-4016-86D9-465D82F7D85A}" destId="{3360F3B0-7D83-4DCB-AFB2-FC43B02F442B}" srcOrd="0" destOrd="0" presId="urn:microsoft.com/office/officeart/2005/8/layout/vList5"/>
    <dgm:cxn modelId="{F99C32E9-2729-4984-85CF-6903319A91CB}" type="presParOf" srcId="{65487A81-C303-4904-A133-E5947185719A}" destId="{F592BF9E-C654-4FC5-8AAC-34EAD5343D23}" srcOrd="0" destOrd="0" presId="urn:microsoft.com/office/officeart/2005/8/layout/vList5"/>
    <dgm:cxn modelId="{45CC92E6-19B7-4327-B84D-8B30DAA139CD}" type="presParOf" srcId="{F592BF9E-C654-4FC5-8AAC-34EAD5343D23}" destId="{88C6077A-4B90-4E3F-8F5D-095F8D08E8FA}" srcOrd="0" destOrd="0" presId="urn:microsoft.com/office/officeart/2005/8/layout/vList5"/>
    <dgm:cxn modelId="{34B9944E-0720-459B-B260-4641D274FD00}" type="presParOf" srcId="{F592BF9E-C654-4FC5-8AAC-34EAD5343D23}" destId="{3360F3B0-7D83-4DCB-AFB2-FC43B02F442B}" srcOrd="1" destOrd="0" presId="urn:microsoft.com/office/officeart/2005/8/layout/vList5"/>
    <dgm:cxn modelId="{EE869478-4C79-4C07-A151-30EC5EB69DA8}" type="presParOf" srcId="{65487A81-C303-4904-A133-E5947185719A}" destId="{DE5EACAF-B836-4866-88FD-021CC2C0A91B}" srcOrd="1" destOrd="0" presId="urn:microsoft.com/office/officeart/2005/8/layout/vList5"/>
    <dgm:cxn modelId="{5C879513-95B2-40A5-97E6-A147126A5EBD}" type="presParOf" srcId="{65487A81-C303-4904-A133-E5947185719A}" destId="{13AD4467-F06F-48A4-995B-5FA129023DD7}" srcOrd="2" destOrd="0" presId="urn:microsoft.com/office/officeart/2005/8/layout/vList5"/>
    <dgm:cxn modelId="{214D5C09-42EF-488A-BA96-473B8CEB49B2}" type="presParOf" srcId="{13AD4467-F06F-48A4-995B-5FA129023DD7}" destId="{E90AAD42-699F-4AAA-86A0-62F590905FF5}" srcOrd="0" destOrd="0" presId="urn:microsoft.com/office/officeart/2005/8/layout/vList5"/>
    <dgm:cxn modelId="{7101DAFA-C45E-4A9E-A364-9B330C1C5B48}" type="presParOf" srcId="{13AD4467-F06F-48A4-995B-5FA129023DD7}" destId="{D493A241-5865-4CE8-BBAA-5FCDFE3554E8}" srcOrd="1" destOrd="0" presId="urn:microsoft.com/office/officeart/2005/8/layout/vList5"/>
    <dgm:cxn modelId="{6F9DE09F-436E-41EC-8ABF-35392D8BED61}" type="presParOf" srcId="{65487A81-C303-4904-A133-E5947185719A}" destId="{CBF03E96-6B84-4792-98B5-A6A8EC529766}" srcOrd="3" destOrd="0" presId="urn:microsoft.com/office/officeart/2005/8/layout/vList5"/>
    <dgm:cxn modelId="{81861C08-2FCD-4E03-A684-B5787308F9FD}" type="presParOf" srcId="{65487A81-C303-4904-A133-E5947185719A}" destId="{CE96A76B-E615-4130-9F54-00A53FC693F1}" srcOrd="4" destOrd="0" presId="urn:microsoft.com/office/officeart/2005/8/layout/vList5"/>
    <dgm:cxn modelId="{098879A8-D3C1-4A39-91E5-BC19D41C36C7}" type="presParOf" srcId="{CE96A76B-E615-4130-9F54-00A53FC693F1}" destId="{74D99EB7-42A9-4ABA-A73E-CF0C6100FB5F}" srcOrd="0" destOrd="0" presId="urn:microsoft.com/office/officeart/2005/8/layout/vList5"/>
    <dgm:cxn modelId="{1E0DAA56-0520-48EA-9783-7507CA215735}" type="presParOf" srcId="{CE96A76B-E615-4130-9F54-00A53FC693F1}" destId="{D1962013-60E0-456F-920A-E7722AE4FB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0F3B0-7D83-4DCB-AFB2-FC43B02F442B}">
      <dsp:nvSpPr>
        <dsp:cNvPr id="0" name=""/>
        <dsp:cNvSpPr/>
      </dsp:nvSpPr>
      <dsp:spPr>
        <a:xfrm rot="5400000">
          <a:off x="3852493" y="-2420864"/>
          <a:ext cx="1039812" cy="6144724"/>
        </a:xfrm>
        <a:prstGeom prst="round2Same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0" i="0" kern="1200" dirty="0" smtClean="0"/>
            <a:t>Angimex orients to become a leading agricultural corporation in Vietnam, constantly learns, innovates and invents to create a high–tech and sustainable agricultural ecosystem.</a:t>
          </a:r>
          <a:endParaRPr lang="en-US" sz="1600" kern="1200" dirty="0"/>
        </a:p>
      </dsp:txBody>
      <dsp:txXfrm rot="-5400000">
        <a:off x="1300038" y="182350"/>
        <a:ext cx="6093965" cy="938294"/>
      </dsp:txXfrm>
    </dsp:sp>
    <dsp:sp modelId="{88C6077A-4B90-4E3F-8F5D-095F8D08E8FA}">
      <dsp:nvSpPr>
        <dsp:cNvPr id="0" name=""/>
        <dsp:cNvSpPr/>
      </dsp:nvSpPr>
      <dsp:spPr>
        <a:xfrm>
          <a:off x="26240" y="1615"/>
          <a:ext cx="1273796" cy="1299765"/>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Vision</a:t>
          </a:r>
          <a:endParaRPr lang="en-US" sz="2000" kern="1200" dirty="0"/>
        </a:p>
      </dsp:txBody>
      <dsp:txXfrm>
        <a:off x="88422" y="63797"/>
        <a:ext cx="1149432" cy="1175401"/>
      </dsp:txXfrm>
    </dsp:sp>
    <dsp:sp modelId="{D493A241-5865-4CE8-BBAA-5FCDFE3554E8}">
      <dsp:nvSpPr>
        <dsp:cNvPr id="0" name=""/>
        <dsp:cNvSpPr/>
      </dsp:nvSpPr>
      <dsp:spPr>
        <a:xfrm rot="5400000">
          <a:off x="3700842" y="-1036541"/>
          <a:ext cx="1331261" cy="6140639"/>
        </a:xfrm>
        <a:prstGeom prst="round2Same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0" i="0" kern="1200" dirty="0" smtClean="0"/>
            <a:t>Angimex always accompanies farmers to improve the quality of Vietnamese agricultural products and enhance the position of Vietnamese agriculture in the international arena.</a:t>
          </a:r>
          <a:endParaRPr lang="en-US" sz="1600" kern="1200" dirty="0"/>
        </a:p>
      </dsp:txBody>
      <dsp:txXfrm rot="-5400000">
        <a:off x="1296154" y="1433134"/>
        <a:ext cx="6075652" cy="1201287"/>
      </dsp:txXfrm>
    </dsp:sp>
    <dsp:sp modelId="{E90AAD42-699F-4AAA-86A0-62F590905FF5}">
      <dsp:nvSpPr>
        <dsp:cNvPr id="0" name=""/>
        <dsp:cNvSpPr/>
      </dsp:nvSpPr>
      <dsp:spPr>
        <a:xfrm>
          <a:off x="26240" y="1382117"/>
          <a:ext cx="1272552" cy="1299765"/>
        </a:xfrm>
        <a:prstGeom prst="roundRect">
          <a:avLst/>
        </a:prstGeom>
        <a:solidFill>
          <a:schemeClr val="accent1">
            <a:shade val="50000"/>
            <a:hueOff val="328464"/>
            <a:satOff val="-5155"/>
            <a:lumOff val="288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Mission</a:t>
          </a:r>
          <a:endParaRPr lang="en-US" sz="2000" kern="1200" dirty="0"/>
        </a:p>
      </dsp:txBody>
      <dsp:txXfrm>
        <a:off x="88361" y="1444238"/>
        <a:ext cx="1148310" cy="1175523"/>
      </dsp:txXfrm>
    </dsp:sp>
    <dsp:sp modelId="{D1962013-60E0-456F-920A-E7722AE4FB7D}">
      <dsp:nvSpPr>
        <dsp:cNvPr id="0" name=""/>
        <dsp:cNvSpPr/>
      </dsp:nvSpPr>
      <dsp:spPr>
        <a:xfrm rot="5400000">
          <a:off x="3862270" y="332087"/>
          <a:ext cx="1039812" cy="6160828"/>
        </a:xfrm>
        <a:prstGeom prst="round2Same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0" i="0" kern="1200" dirty="0" smtClean="0"/>
            <a:t>Angimex always puts the word " PRESTIGE – CONSCIENCE – INTELLECT " on the top position in business activities, considers PRESTIGE as a competitive weapon, CONSCIENCE as the foundation, INTELLIGENCE as the vitality.</a:t>
          </a:r>
          <a:endParaRPr lang="en-US" sz="1600" kern="1200" dirty="0"/>
        </a:p>
      </dsp:txBody>
      <dsp:txXfrm rot="-5400000">
        <a:off x="1301763" y="2943354"/>
        <a:ext cx="6110069" cy="938294"/>
      </dsp:txXfrm>
    </dsp:sp>
    <dsp:sp modelId="{74D99EB7-42A9-4ABA-A73E-CF0C6100FB5F}">
      <dsp:nvSpPr>
        <dsp:cNvPr id="0" name=""/>
        <dsp:cNvSpPr/>
      </dsp:nvSpPr>
      <dsp:spPr>
        <a:xfrm>
          <a:off x="26240" y="2762619"/>
          <a:ext cx="1275521" cy="1299765"/>
        </a:xfrm>
        <a:prstGeom prst="roundRect">
          <a:avLst/>
        </a:prstGeom>
        <a:solidFill>
          <a:schemeClr val="accent1">
            <a:shade val="50000"/>
            <a:hueOff val="328464"/>
            <a:satOff val="-5155"/>
            <a:lumOff val="288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Core</a:t>
          </a:r>
          <a:br>
            <a:rPr lang="en-US" sz="2000" kern="1200" dirty="0" smtClean="0"/>
          </a:br>
          <a:r>
            <a:rPr lang="en-US" sz="2000" kern="1200" dirty="0" smtClean="0"/>
            <a:t>Values</a:t>
          </a:r>
          <a:endParaRPr lang="en-US" sz="2000" kern="1200" dirty="0"/>
        </a:p>
      </dsp:txBody>
      <dsp:txXfrm>
        <a:off x="88506" y="2824885"/>
        <a:ext cx="1150989" cy="11752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F5B844-130C-4850-B133-52805655FCBB}" type="datetimeFigureOut">
              <a:rPr lang="en-US" smtClean="0"/>
              <a:t>10/19/2021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E91BD-C1F1-4170-8E88-70089CE074AF}" type="slidenum">
              <a:rPr lang="en-US" smtClean="0"/>
              <a:t>‹#›</a:t>
            </a:fld>
            <a:endParaRPr lang="en-US" dirty="0"/>
          </a:p>
        </p:txBody>
      </p:sp>
    </p:spTree>
    <p:extLst>
      <p:ext uri="{BB962C8B-B14F-4D97-AF65-F5344CB8AC3E}">
        <p14:creationId xmlns:p14="http://schemas.microsoft.com/office/powerpoint/2010/main" val="123028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CB3BF-0299-4A6D-AA9F-260E469DF6A5}" type="slidenum">
              <a:rPr lang="en-US" smtClean="0"/>
              <a:t>2</a:t>
            </a:fld>
            <a:endParaRPr lang="en-US" dirty="0"/>
          </a:p>
        </p:txBody>
      </p:sp>
    </p:spTree>
    <p:extLst>
      <p:ext uri="{BB962C8B-B14F-4D97-AF65-F5344CB8AC3E}">
        <p14:creationId xmlns:p14="http://schemas.microsoft.com/office/powerpoint/2010/main" val="2096400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955502-C44D-4FB9-BB98-863E569341B8}" type="datetimeFigureOut">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2EECE-D5BB-4E7D-BAC0-4627EC17968E}" type="slidenum">
              <a:rPr lang="en-US" smtClean="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46417"/>
            <a:ext cx="9144000" cy="41762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71322"/>
            <a:ext cx="1728192" cy="1420308"/>
          </a:xfrm>
          <a:prstGeom prst="rect">
            <a:avLst/>
          </a:prstGeom>
        </p:spPr>
      </p:pic>
    </p:spTree>
    <p:extLst>
      <p:ext uri="{BB962C8B-B14F-4D97-AF65-F5344CB8AC3E}">
        <p14:creationId xmlns:p14="http://schemas.microsoft.com/office/powerpoint/2010/main" val="205601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55502-C44D-4FB9-BB98-863E569341B8}" type="datetimeFigureOut">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2EECE-D5BB-4E7D-BAC0-4627EC17968E}" type="slidenum">
              <a:rPr lang="en-US" smtClean="0"/>
              <a:t>‹#›</a:t>
            </a:fld>
            <a:endParaRPr lang="en-US" dirty="0"/>
          </a:p>
        </p:txBody>
      </p:sp>
    </p:spTree>
    <p:extLst>
      <p:ext uri="{BB962C8B-B14F-4D97-AF65-F5344CB8AC3E}">
        <p14:creationId xmlns:p14="http://schemas.microsoft.com/office/powerpoint/2010/main" val="357966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55502-C44D-4FB9-BB98-863E569341B8}" type="datetimeFigureOut">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2EECE-D5BB-4E7D-BAC0-4627EC17968E}" type="slidenum">
              <a:rPr lang="en-US" smtClean="0"/>
              <a:t>‹#›</a:t>
            </a:fld>
            <a:endParaRPr lang="en-US" dirty="0"/>
          </a:p>
        </p:txBody>
      </p:sp>
    </p:spTree>
    <p:extLst>
      <p:ext uri="{BB962C8B-B14F-4D97-AF65-F5344CB8AC3E}">
        <p14:creationId xmlns:p14="http://schemas.microsoft.com/office/powerpoint/2010/main" val="65395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7139136" cy="85725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55502-C44D-4FB9-BB98-863E569341B8}" type="datetimeFigureOut">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2EECE-D5BB-4E7D-BAC0-4627EC17968E}" type="slidenum">
              <a:rPr lang="en-US" smtClean="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46417"/>
            <a:ext cx="9144000" cy="41762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51470"/>
            <a:ext cx="1331640" cy="1094403"/>
          </a:xfrm>
          <a:prstGeom prst="rect">
            <a:avLst/>
          </a:prstGeom>
        </p:spPr>
      </p:pic>
    </p:spTree>
    <p:extLst>
      <p:ext uri="{BB962C8B-B14F-4D97-AF65-F5344CB8AC3E}">
        <p14:creationId xmlns:p14="http://schemas.microsoft.com/office/powerpoint/2010/main" val="357553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55502-C44D-4FB9-BB98-863E569341B8}" type="datetimeFigureOut">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2EECE-D5BB-4E7D-BAC0-4627EC17968E}" type="slidenum">
              <a:rPr lang="en-US" smtClean="0"/>
              <a:t>‹#›</a:t>
            </a:fld>
            <a:endParaRPr lang="en-US" dirty="0"/>
          </a:p>
        </p:txBody>
      </p:sp>
    </p:spTree>
    <p:extLst>
      <p:ext uri="{BB962C8B-B14F-4D97-AF65-F5344CB8AC3E}">
        <p14:creationId xmlns:p14="http://schemas.microsoft.com/office/powerpoint/2010/main" val="146249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955502-C44D-4FB9-BB98-863E569341B8}" type="datetimeFigureOut">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2EECE-D5BB-4E7D-BAC0-4627EC17968E}" type="slidenum">
              <a:rPr lang="en-US" smtClean="0"/>
              <a:t>‹#›</a:t>
            </a:fld>
            <a:endParaRPr lang="en-US" dirty="0"/>
          </a:p>
        </p:txBody>
      </p:sp>
    </p:spTree>
    <p:extLst>
      <p:ext uri="{BB962C8B-B14F-4D97-AF65-F5344CB8AC3E}">
        <p14:creationId xmlns:p14="http://schemas.microsoft.com/office/powerpoint/2010/main" val="397456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955502-C44D-4FB9-BB98-863E569341B8}" type="datetimeFigureOut">
              <a:rPr lang="en-US" smtClean="0"/>
              <a:t>10/19/2021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F2EECE-D5BB-4E7D-BAC0-4627EC17968E}" type="slidenum">
              <a:rPr lang="en-US" smtClean="0"/>
              <a:t>‹#›</a:t>
            </a:fld>
            <a:endParaRPr lang="en-US" dirty="0"/>
          </a:p>
        </p:txBody>
      </p:sp>
    </p:spTree>
    <p:extLst>
      <p:ext uri="{BB962C8B-B14F-4D97-AF65-F5344CB8AC3E}">
        <p14:creationId xmlns:p14="http://schemas.microsoft.com/office/powerpoint/2010/main" val="85486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955502-C44D-4FB9-BB98-863E569341B8}" type="datetimeFigureOut">
              <a:rPr lang="en-US" smtClean="0"/>
              <a:t>10/19/2021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F2EECE-D5BB-4E7D-BAC0-4627EC17968E}" type="slidenum">
              <a:rPr lang="en-US" smtClean="0"/>
              <a:t>‹#›</a:t>
            </a:fld>
            <a:endParaRPr lang="en-US" dirty="0"/>
          </a:p>
        </p:txBody>
      </p:sp>
    </p:spTree>
    <p:extLst>
      <p:ext uri="{BB962C8B-B14F-4D97-AF65-F5344CB8AC3E}">
        <p14:creationId xmlns:p14="http://schemas.microsoft.com/office/powerpoint/2010/main" val="54875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55502-C44D-4FB9-BB98-863E569341B8}" type="datetimeFigureOut">
              <a:rPr lang="en-US" smtClean="0"/>
              <a:t>10/19/2021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F2EECE-D5BB-4E7D-BAC0-4627EC17968E}" type="slidenum">
              <a:rPr lang="en-US" smtClean="0"/>
              <a:t>‹#›</a:t>
            </a:fld>
            <a:endParaRPr lang="en-US" dirty="0"/>
          </a:p>
        </p:txBody>
      </p:sp>
    </p:spTree>
    <p:extLst>
      <p:ext uri="{BB962C8B-B14F-4D97-AF65-F5344CB8AC3E}">
        <p14:creationId xmlns:p14="http://schemas.microsoft.com/office/powerpoint/2010/main" val="343083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55502-C44D-4FB9-BB98-863E569341B8}" type="datetimeFigureOut">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2EECE-D5BB-4E7D-BAC0-4627EC17968E}" type="slidenum">
              <a:rPr lang="en-US" smtClean="0"/>
              <a:t>‹#›</a:t>
            </a:fld>
            <a:endParaRPr lang="en-US" dirty="0"/>
          </a:p>
        </p:txBody>
      </p:sp>
    </p:spTree>
    <p:extLst>
      <p:ext uri="{BB962C8B-B14F-4D97-AF65-F5344CB8AC3E}">
        <p14:creationId xmlns:p14="http://schemas.microsoft.com/office/powerpoint/2010/main" val="14722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55502-C44D-4FB9-BB98-863E569341B8}" type="datetimeFigureOut">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2EECE-D5BB-4E7D-BAC0-4627EC17968E}" type="slidenum">
              <a:rPr lang="en-US" smtClean="0"/>
              <a:t>‹#›</a:t>
            </a:fld>
            <a:endParaRPr lang="en-US" dirty="0"/>
          </a:p>
        </p:txBody>
      </p:sp>
    </p:spTree>
    <p:extLst>
      <p:ext uri="{BB962C8B-B14F-4D97-AF65-F5344CB8AC3E}">
        <p14:creationId xmlns:p14="http://schemas.microsoft.com/office/powerpoint/2010/main" val="164668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955502-C44D-4FB9-BB98-863E569341B8}" type="datetimeFigureOut">
              <a:rPr lang="en-US" smtClean="0"/>
              <a:t>10/19/2021</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3F2EECE-D5BB-4E7D-BAC0-4627EC17968E}" type="slidenum">
              <a:rPr lang="en-US" smtClean="0"/>
              <a:t>‹#›</a:t>
            </a:fld>
            <a:endParaRPr lang="en-US" dirty="0"/>
          </a:p>
        </p:txBody>
      </p:sp>
    </p:spTree>
    <p:extLst>
      <p:ext uri="{BB962C8B-B14F-4D97-AF65-F5344CB8AC3E}">
        <p14:creationId xmlns:p14="http://schemas.microsoft.com/office/powerpoint/2010/main" val="384589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jpe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jpe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gif"/><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hyperlink" Target="http://www.angimexfood.com/" TargetMode="External"/><Relationship Id="rId2" Type="http://schemas.openxmlformats.org/officeDocument/2006/relationships/hyperlink" Target="http://www.angimex.com.vn/" TargetMode="External"/><Relationship Id="rId1" Type="http://schemas.openxmlformats.org/officeDocument/2006/relationships/slideLayout" Target="../slideLayouts/slideLayout2.xml"/><Relationship Id="rId4" Type="http://schemas.openxmlformats.org/officeDocument/2006/relationships/hyperlink" Target="mailto:rice@angimex.com.v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7263"/>
            <a:ext cx="7772400" cy="1102519"/>
          </a:xfrm>
        </p:spPr>
        <p:txBody>
          <a:bodyPr>
            <a:normAutofit fontScale="90000"/>
          </a:bodyPr>
          <a:lstStyle/>
          <a:p>
            <a:r>
              <a:rPr lang="en-US" b="1" dirty="0" smtClean="0">
                <a:solidFill>
                  <a:srgbClr val="077E3F"/>
                </a:solidFill>
              </a:rPr>
              <a:t>BUSINESS INTRODUCTION LETTER</a:t>
            </a:r>
            <a:endParaRPr lang="en-US" b="1" dirty="0">
              <a:solidFill>
                <a:srgbClr val="077E3F"/>
              </a:solidFill>
            </a:endParaRPr>
          </a:p>
        </p:txBody>
      </p:sp>
      <p:sp>
        <p:nvSpPr>
          <p:cNvPr id="3" name="Subtitle 2"/>
          <p:cNvSpPr>
            <a:spLocks noGrp="1"/>
          </p:cNvSpPr>
          <p:nvPr>
            <p:ph type="subTitle" idx="1"/>
          </p:nvPr>
        </p:nvSpPr>
        <p:spPr/>
        <p:txBody>
          <a:bodyPr/>
          <a:lstStyle/>
          <a:p>
            <a:r>
              <a:rPr lang="en-US" i="1" dirty="0" smtClean="0">
                <a:solidFill>
                  <a:srgbClr val="FFCD00"/>
                </a:solidFill>
              </a:rPr>
              <a:t>Oct 2021</a:t>
            </a:r>
            <a:endParaRPr lang="en-US" i="1" dirty="0">
              <a:solidFill>
                <a:srgbClr val="FFCD00"/>
              </a:solidFill>
            </a:endParaRPr>
          </a:p>
        </p:txBody>
      </p:sp>
    </p:spTree>
    <p:extLst>
      <p:ext uri="{BB962C8B-B14F-4D97-AF65-F5344CB8AC3E}">
        <p14:creationId xmlns:p14="http://schemas.microsoft.com/office/powerpoint/2010/main" val="1774580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207"/>
            <a:ext cx="3842497" cy="440237"/>
          </a:xfrm>
          <a:prstGeom prst="rect">
            <a:avLst/>
          </a:prstGeom>
          <a:solidFill>
            <a:srgbClr val="E13A6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00B0F0"/>
              </a:solidFill>
            </a:endParaRPr>
          </a:p>
        </p:txBody>
      </p:sp>
      <p:sp>
        <p:nvSpPr>
          <p:cNvPr id="4" name="TextBox 3"/>
          <p:cNvSpPr txBox="1"/>
          <p:nvPr/>
        </p:nvSpPr>
        <p:spPr>
          <a:xfrm>
            <a:off x="396091" y="-11804"/>
            <a:ext cx="4210050" cy="530915"/>
          </a:xfrm>
          <a:prstGeom prst="rect">
            <a:avLst/>
          </a:prstGeom>
          <a:noFill/>
        </p:spPr>
        <p:txBody>
          <a:bodyPr wrap="square" lIns="68580" tIns="34290" rIns="68580" bIns="34290" rtlCol="0">
            <a:spAutoFit/>
          </a:bodyPr>
          <a:lstStyle/>
          <a:p>
            <a:r>
              <a:rPr lang="en-US" sz="3000" spc="-225" dirty="0" smtClean="0">
                <a:solidFill>
                  <a:schemeClr val="bg1"/>
                </a:solidFill>
                <a:latin typeface="Arial" panose="020B0604020202020204" pitchFamily="34" charset="0"/>
                <a:cs typeface="Arial" panose="020B0604020202020204" pitchFamily="34" charset="0"/>
              </a:rPr>
              <a:t>Competing Capability</a:t>
            </a:r>
            <a:endParaRPr lang="en-US" sz="3000" spc="-225"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4755772" y="1992373"/>
            <a:ext cx="4214331" cy="1323439"/>
          </a:xfrm>
          <a:prstGeom prst="rect">
            <a:avLst/>
          </a:prstGeom>
          <a:noFill/>
        </p:spPr>
        <p:txBody>
          <a:bodyPr wrap="square" rtlCol="0">
            <a:spAutoFit/>
          </a:bodyPr>
          <a:lstStyle/>
          <a:p>
            <a:pPr algn="just"/>
            <a:r>
              <a:rPr lang="en-US" sz="1600" dirty="0" smtClean="0"/>
              <a:t>We had </a:t>
            </a:r>
            <a:r>
              <a:rPr lang="en-US" sz="1600" dirty="0"/>
              <a:t>modern technology laboratory to study rice condition. In addition, there is also a sample room to analyze the format, taste, smell and color of rice to develop strong quality provided to customers</a:t>
            </a:r>
            <a:r>
              <a:rPr lang="en-US" sz="1600" dirty="0" smtClean="0"/>
              <a:t>.</a:t>
            </a:r>
            <a:endParaRPr lang="en-US" sz="1600" dirty="0"/>
          </a:p>
        </p:txBody>
      </p:sp>
      <p:sp>
        <p:nvSpPr>
          <p:cNvPr id="11" name="TextBox 10"/>
          <p:cNvSpPr txBox="1"/>
          <p:nvPr/>
        </p:nvSpPr>
        <p:spPr>
          <a:xfrm>
            <a:off x="467544" y="3723878"/>
            <a:ext cx="3816424" cy="369332"/>
          </a:xfrm>
          <a:prstGeom prst="rect">
            <a:avLst/>
          </a:prstGeom>
          <a:solidFill>
            <a:srgbClr val="00B050"/>
          </a:solidFill>
        </p:spPr>
        <p:txBody>
          <a:bodyPr wrap="square" rtlCol="0">
            <a:spAutoFit/>
          </a:bodyPr>
          <a:lstStyle/>
          <a:p>
            <a:pPr algn="ctr"/>
            <a:r>
              <a:rPr lang="en-US" b="1" cap="all" dirty="0">
                <a:solidFill>
                  <a:schemeClr val="bg1"/>
                </a:solidFill>
              </a:rPr>
              <a:t>QUALITY </a:t>
            </a:r>
            <a:r>
              <a:rPr lang="en-US" b="1" cap="all" dirty="0" smtClean="0">
                <a:solidFill>
                  <a:schemeClr val="bg1"/>
                </a:solidFill>
              </a:rPr>
              <a:t>CONTROL</a:t>
            </a:r>
            <a:endParaRPr lang="en-US" b="1" cap="all"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38" y="519111"/>
            <a:ext cx="4560236" cy="3042922"/>
          </a:xfrm>
          <a:prstGeom prst="rect">
            <a:avLst/>
          </a:prstGeom>
        </p:spPr>
      </p:pic>
    </p:spTree>
    <p:extLst>
      <p:ext uri="{BB962C8B-B14F-4D97-AF65-F5344CB8AC3E}">
        <p14:creationId xmlns:p14="http://schemas.microsoft.com/office/powerpoint/2010/main" val="1165447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207"/>
            <a:ext cx="3842497" cy="4402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00B0F0"/>
              </a:solidFill>
            </a:endParaRPr>
          </a:p>
        </p:txBody>
      </p:sp>
      <p:sp>
        <p:nvSpPr>
          <p:cNvPr id="4" name="TextBox 3"/>
          <p:cNvSpPr txBox="1"/>
          <p:nvPr/>
        </p:nvSpPr>
        <p:spPr>
          <a:xfrm>
            <a:off x="396091" y="-11804"/>
            <a:ext cx="4210050" cy="530915"/>
          </a:xfrm>
          <a:prstGeom prst="rect">
            <a:avLst/>
          </a:prstGeom>
          <a:noFill/>
        </p:spPr>
        <p:txBody>
          <a:bodyPr wrap="square" lIns="68580" tIns="34290" rIns="68580" bIns="34290" rtlCol="0">
            <a:spAutoFit/>
          </a:bodyPr>
          <a:lstStyle/>
          <a:p>
            <a:r>
              <a:rPr lang="en-US" sz="3000" spc="-225" dirty="0" smtClean="0">
                <a:solidFill>
                  <a:schemeClr val="bg1"/>
                </a:solidFill>
                <a:latin typeface="Arial" panose="020B0604020202020204" pitchFamily="34" charset="0"/>
                <a:cs typeface="Arial" panose="020B0604020202020204" pitchFamily="34" charset="0"/>
              </a:rPr>
              <a:t>Raw Material Area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4622"/>
            <a:ext cx="9144000" cy="2807368"/>
          </a:xfrm>
          <a:prstGeom prst="rect">
            <a:avLst/>
          </a:prstGeom>
        </p:spPr>
      </p:pic>
      <p:sp>
        <p:nvSpPr>
          <p:cNvPr id="7" name="Rectangle 6"/>
          <p:cNvSpPr/>
          <p:nvPr/>
        </p:nvSpPr>
        <p:spPr>
          <a:xfrm>
            <a:off x="0" y="538683"/>
            <a:ext cx="7524328" cy="1600438"/>
          </a:xfrm>
          <a:prstGeom prst="rect">
            <a:avLst/>
          </a:prstGeom>
        </p:spPr>
        <p:txBody>
          <a:bodyPr wrap="square">
            <a:spAutoFit/>
          </a:bodyPr>
          <a:lstStyle/>
          <a:p>
            <a:pPr algn="ctr"/>
            <a:r>
              <a:rPr lang="en-US" sz="1400">
                <a:solidFill>
                  <a:srgbClr val="00B050"/>
                </a:solidFill>
              </a:rPr>
              <a:t>We help farmers produce sustainably, synchronously apply technical solutions to improve productivity and quality, incomes. We also sent a team of technical staff who accompany the farmers to visit rice fields regularly, consult on production techniques as well as worn and pests prevention in rice fields, to ensure the growth of rice plants in the best condition. This makes stabilize the quantity and quality of sources that meet Europe standards for all our products. We are proud of as one of the biggest Vietnamese rice exporter to Europe in last years.</a:t>
            </a:r>
            <a:endParaRPr lang="en-US" sz="1400" dirty="0">
              <a:solidFill>
                <a:srgbClr val="00B050"/>
              </a:solidFill>
            </a:endParaRPr>
          </a:p>
        </p:txBody>
      </p:sp>
    </p:spTree>
    <p:extLst>
      <p:ext uri="{BB962C8B-B14F-4D97-AF65-F5344CB8AC3E}">
        <p14:creationId xmlns:p14="http://schemas.microsoft.com/office/powerpoint/2010/main" val="2113043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207"/>
            <a:ext cx="3842497" cy="440237"/>
          </a:xfrm>
          <a:prstGeom prst="rect">
            <a:avLst/>
          </a:prstGeom>
          <a:solidFill>
            <a:srgbClr val="16A1C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00B0F0"/>
              </a:solidFill>
            </a:endParaRPr>
          </a:p>
        </p:txBody>
      </p:sp>
      <p:sp>
        <p:nvSpPr>
          <p:cNvPr id="4" name="TextBox 3"/>
          <p:cNvSpPr txBox="1"/>
          <p:nvPr/>
        </p:nvSpPr>
        <p:spPr>
          <a:xfrm>
            <a:off x="396091" y="-11804"/>
            <a:ext cx="4210050" cy="530915"/>
          </a:xfrm>
          <a:prstGeom prst="rect">
            <a:avLst/>
          </a:prstGeom>
          <a:noFill/>
        </p:spPr>
        <p:txBody>
          <a:bodyPr wrap="square" lIns="68580" tIns="34290" rIns="68580" bIns="34290" rtlCol="0">
            <a:spAutoFit/>
          </a:bodyPr>
          <a:lstStyle/>
          <a:p>
            <a:r>
              <a:rPr lang="en-US" sz="3000" spc="-225" dirty="0" smtClean="0">
                <a:solidFill>
                  <a:schemeClr val="bg1"/>
                </a:solidFill>
                <a:latin typeface="Arial" panose="020B0604020202020204" pitchFamily="34" charset="0"/>
                <a:cs typeface="Arial" panose="020B0604020202020204" pitchFamily="34" charset="0"/>
              </a:rPr>
              <a:t>Quality Certificate</a:t>
            </a:r>
          </a:p>
        </p:txBody>
      </p:sp>
      <p:pic>
        <p:nvPicPr>
          <p:cNvPr id="9" name="Picture 2" descr="D:\User\Documents\untitled-de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869" y="998444"/>
            <a:ext cx="2986841" cy="12498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User\Documents\chung-nhan-iso-22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666" y="998444"/>
            <a:ext cx="2734109" cy="12498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User\Documents\hacc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8832" y="3067404"/>
            <a:ext cx="2060894" cy="13372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8129" y="3026146"/>
            <a:ext cx="1364246" cy="136424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9935" y="3077536"/>
            <a:ext cx="1317027" cy="1317026"/>
          </a:xfrm>
          <a:prstGeom prst="rect">
            <a:avLst/>
          </a:prstGeom>
        </p:spPr>
      </p:pic>
    </p:spTree>
    <p:extLst>
      <p:ext uri="{BB962C8B-B14F-4D97-AF65-F5344CB8AC3E}">
        <p14:creationId xmlns:p14="http://schemas.microsoft.com/office/powerpoint/2010/main" val="3055801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207"/>
            <a:ext cx="3842497" cy="440237"/>
          </a:xfrm>
          <a:prstGeom prst="rect">
            <a:avLst/>
          </a:prstGeom>
          <a:solidFill>
            <a:srgbClr val="9132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00B0F0"/>
              </a:solidFill>
            </a:endParaRPr>
          </a:p>
        </p:txBody>
      </p:sp>
      <p:sp>
        <p:nvSpPr>
          <p:cNvPr id="4" name="TextBox 3"/>
          <p:cNvSpPr txBox="1"/>
          <p:nvPr/>
        </p:nvSpPr>
        <p:spPr>
          <a:xfrm>
            <a:off x="396091" y="-11804"/>
            <a:ext cx="4210050" cy="530915"/>
          </a:xfrm>
          <a:prstGeom prst="rect">
            <a:avLst/>
          </a:prstGeom>
          <a:noFill/>
        </p:spPr>
        <p:txBody>
          <a:bodyPr wrap="square" lIns="68580" tIns="34290" rIns="68580" bIns="34290" rtlCol="0">
            <a:spAutoFit/>
          </a:bodyPr>
          <a:lstStyle/>
          <a:p>
            <a:r>
              <a:rPr lang="en-US" sz="3000" spc="-225" dirty="0" smtClean="0">
                <a:solidFill>
                  <a:schemeClr val="bg1"/>
                </a:solidFill>
                <a:latin typeface="Arial" panose="020B0604020202020204" pitchFamily="34" charset="0"/>
                <a:cs typeface="Arial" panose="020B0604020202020204" pitchFamily="34" charset="0"/>
              </a:rPr>
              <a:t>International Markets</a:t>
            </a:r>
            <a:endParaRPr lang="en-US" sz="3000" spc="-225"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12987"/>
            <a:ext cx="5728044" cy="3820560"/>
          </a:xfrm>
          <a:prstGeom prst="rect">
            <a:avLst/>
          </a:prstGeom>
        </p:spPr>
      </p:pic>
      <p:sp>
        <p:nvSpPr>
          <p:cNvPr id="5" name="TextBox 4"/>
          <p:cNvSpPr txBox="1"/>
          <p:nvPr/>
        </p:nvSpPr>
        <p:spPr>
          <a:xfrm>
            <a:off x="5835548" y="1519146"/>
            <a:ext cx="3333604" cy="2469907"/>
          </a:xfrm>
          <a:prstGeom prst="rect">
            <a:avLst/>
          </a:prstGeom>
          <a:noFill/>
        </p:spPr>
        <p:txBody>
          <a:bodyPr wrap="square" lIns="68580" tIns="34290" rIns="68580" bIns="34290" rtlCol="0">
            <a:spAutoFit/>
          </a:bodyPr>
          <a:lstStyle/>
          <a:p>
            <a:r>
              <a:rPr lang="en-US" dirty="0" smtClean="0"/>
              <a:t>Annual export:</a:t>
            </a:r>
          </a:p>
          <a:p>
            <a:r>
              <a:rPr lang="en-US" sz="2000" b="1" dirty="0" smtClean="0">
                <a:solidFill>
                  <a:srgbClr val="00B050"/>
                </a:solidFill>
              </a:rPr>
              <a:t>200.000 </a:t>
            </a:r>
            <a:r>
              <a:rPr lang="en-US" sz="2000" b="1" dirty="0">
                <a:solidFill>
                  <a:srgbClr val="00B050"/>
                </a:solidFill>
              </a:rPr>
              <a:t>– 250.000 TONS</a:t>
            </a:r>
            <a:r>
              <a:rPr lang="en-US" sz="2000" dirty="0" smtClean="0">
                <a:solidFill>
                  <a:srgbClr val="00B050"/>
                </a:solidFill>
              </a:rPr>
              <a:t/>
            </a:r>
            <a:br>
              <a:rPr lang="en-US" sz="2000" dirty="0" smtClean="0">
                <a:solidFill>
                  <a:srgbClr val="00B050"/>
                </a:solidFill>
              </a:rPr>
            </a:br>
            <a:r>
              <a:rPr lang="en-US" dirty="0" smtClean="0"/>
              <a:t/>
            </a:r>
            <a:br>
              <a:rPr lang="en-US" dirty="0" smtClean="0"/>
            </a:br>
            <a:r>
              <a:rPr lang="en-US" dirty="0" smtClean="0"/>
              <a:t>Export </a:t>
            </a:r>
            <a:r>
              <a:rPr lang="en-US" dirty="0"/>
              <a:t>markets:</a:t>
            </a:r>
            <a:r>
              <a:rPr lang="en-US" dirty="0" smtClean="0"/>
              <a:t/>
            </a:r>
            <a:br>
              <a:rPr lang="en-US" dirty="0" smtClean="0"/>
            </a:br>
            <a:r>
              <a:rPr lang="en-US" sz="2000" b="1" dirty="0" smtClean="0">
                <a:solidFill>
                  <a:srgbClr val="00B050"/>
                </a:solidFill>
              </a:rPr>
              <a:t>Europe, Singapore</a:t>
            </a:r>
            <a:r>
              <a:rPr lang="en-US" sz="2000" b="1" dirty="0">
                <a:solidFill>
                  <a:srgbClr val="00B050"/>
                </a:solidFill>
              </a:rPr>
              <a:t>, Hong Kong, Middle East, Philippines, Malaysia, Africa, </a:t>
            </a:r>
            <a:r>
              <a:rPr lang="en-US" sz="2000" b="1" dirty="0" smtClean="0">
                <a:solidFill>
                  <a:srgbClr val="00B050"/>
                </a:solidFill>
              </a:rPr>
              <a:t>USA…</a:t>
            </a:r>
            <a:endParaRPr lang="en-US" dirty="0"/>
          </a:p>
        </p:txBody>
      </p:sp>
    </p:spTree>
    <p:extLst>
      <p:ext uri="{BB962C8B-B14F-4D97-AF65-F5344CB8AC3E}">
        <p14:creationId xmlns:p14="http://schemas.microsoft.com/office/powerpoint/2010/main" val="3700923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207"/>
            <a:ext cx="3842497" cy="440237"/>
          </a:xfrm>
          <a:prstGeom prst="rect">
            <a:avLst/>
          </a:prstGeom>
          <a:solidFill>
            <a:srgbClr val="9132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00B0F0"/>
              </a:solidFill>
            </a:endParaRPr>
          </a:p>
        </p:txBody>
      </p:sp>
      <p:sp>
        <p:nvSpPr>
          <p:cNvPr id="4" name="TextBox 3"/>
          <p:cNvSpPr txBox="1"/>
          <p:nvPr/>
        </p:nvSpPr>
        <p:spPr>
          <a:xfrm>
            <a:off x="396091" y="-11804"/>
            <a:ext cx="4210050" cy="530915"/>
          </a:xfrm>
          <a:prstGeom prst="rect">
            <a:avLst/>
          </a:prstGeom>
          <a:noFill/>
        </p:spPr>
        <p:txBody>
          <a:bodyPr wrap="square" lIns="68580" tIns="34290" rIns="68580" bIns="34290" rtlCol="0">
            <a:spAutoFit/>
          </a:bodyPr>
          <a:lstStyle/>
          <a:p>
            <a:r>
              <a:rPr lang="en-US" sz="3000" spc="-225" dirty="0" smtClean="0">
                <a:solidFill>
                  <a:schemeClr val="bg1"/>
                </a:solidFill>
                <a:latin typeface="Arial" panose="020B0604020202020204" pitchFamily="34" charset="0"/>
                <a:cs typeface="Arial" panose="020B0604020202020204" pitchFamily="34" charset="0"/>
              </a:rPr>
              <a:t>Domestic </a:t>
            </a:r>
            <a:r>
              <a:rPr lang="en-US" sz="3000" spc="-225" dirty="0" smtClean="0">
                <a:solidFill>
                  <a:schemeClr val="bg1"/>
                </a:solidFill>
                <a:latin typeface="Arial" panose="020B0604020202020204" pitchFamily="34" charset="0"/>
                <a:cs typeface="Arial" panose="020B0604020202020204" pitchFamily="34" charset="0"/>
              </a:rPr>
              <a:t>Market</a:t>
            </a:r>
            <a:endParaRPr lang="en-US" sz="3000" spc="-225"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455"/>
            <a:ext cx="3842497" cy="4656045"/>
          </a:xfrm>
          <a:prstGeom prst="rect">
            <a:avLst/>
          </a:prstGeom>
        </p:spPr>
      </p:pic>
      <p:sp>
        <p:nvSpPr>
          <p:cNvPr id="7" name="Rectangle 6"/>
          <p:cNvSpPr/>
          <p:nvPr/>
        </p:nvSpPr>
        <p:spPr>
          <a:xfrm>
            <a:off x="3942529" y="195486"/>
            <a:ext cx="3769620" cy="3731791"/>
          </a:xfrm>
          <a:prstGeom prst="rect">
            <a:avLst/>
          </a:prstGeom>
        </p:spPr>
        <p:txBody>
          <a:bodyPr wrap="square" lIns="68580" tIns="34290" rIns="68580" bIns="34290">
            <a:spAutoFit/>
          </a:bodyPr>
          <a:lstStyle/>
          <a:p>
            <a:pPr algn="just"/>
            <a:r>
              <a:rPr lang="en-US" sz="1400" b="1" dirty="0"/>
              <a:t>Consumption:</a:t>
            </a:r>
          </a:p>
          <a:p>
            <a:r>
              <a:rPr lang="en-US" sz="1400"/>
              <a:t>Supply rice for industrial kitchens &amp; horeca </a:t>
            </a:r>
            <a:r>
              <a:rPr lang="en-US" sz="1400"/>
              <a:t>channel</a:t>
            </a:r>
            <a:r>
              <a:rPr lang="en-US" sz="1400" smtClean="0"/>
              <a:t>.</a:t>
            </a:r>
            <a:endParaRPr lang="en-US" sz="1400"/>
          </a:p>
          <a:p>
            <a:r>
              <a:rPr lang="en-US" sz="1400"/>
              <a:t/>
            </a:r>
            <a:br>
              <a:rPr lang="en-US" sz="1400"/>
            </a:br>
            <a:r>
              <a:rPr lang="en-US" sz="1400" smtClean="0"/>
              <a:t>Supermarket systems: (Aeon, Mega Market, Emart, Bach Hoa Xanh, CircleK, etc.)</a:t>
            </a:r>
          </a:p>
          <a:p>
            <a:pPr algn="just"/>
            <a:endParaRPr lang="en-US" sz="1400" b="1" dirty="0"/>
          </a:p>
          <a:p>
            <a:pPr algn="just"/>
            <a:r>
              <a:rPr lang="en-US" sz="1400" b="1" dirty="0"/>
              <a:t>Production:</a:t>
            </a:r>
          </a:p>
          <a:p>
            <a:pPr algn="just"/>
            <a:r>
              <a:rPr lang="en-US" sz="1400" dirty="0"/>
              <a:t>We provide the rice materials in large quantity, meeting strict microbiological standards of food manufacturing enterprises: beer, cake, flour, </a:t>
            </a:r>
            <a:r>
              <a:rPr lang="en-US" sz="1400" dirty="0" smtClean="0"/>
              <a:t>instant noodles, etc</a:t>
            </a:r>
            <a:r>
              <a:rPr lang="en-US" sz="1400" dirty="0"/>
              <a:t>.</a:t>
            </a:r>
          </a:p>
          <a:p>
            <a:pPr algn="just"/>
            <a:r>
              <a:rPr lang="en-US" sz="1400" dirty="0"/>
              <a:t>Rice types are processed according to special procedures, especially in terms of strict food safety and hygiene factors that must be assessed by customers who choose suppliers according to strict procedures.</a:t>
            </a:r>
          </a:p>
        </p:txBody>
      </p:sp>
      <p:pic>
        <p:nvPicPr>
          <p:cNvPr id="8" name="Picture 2" descr="D:\User\Documents\Gioi thieu cty\mucdo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327" y="3978397"/>
            <a:ext cx="2124113" cy="6717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User\Documents\Gioi thieu cty\ang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6148" y="3819595"/>
            <a:ext cx="1930615" cy="84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425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207"/>
            <a:ext cx="3842497" cy="4402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00B0F0"/>
              </a:solidFill>
            </a:endParaRPr>
          </a:p>
        </p:txBody>
      </p:sp>
      <p:sp>
        <p:nvSpPr>
          <p:cNvPr id="4" name="TextBox 3"/>
          <p:cNvSpPr txBox="1"/>
          <p:nvPr/>
        </p:nvSpPr>
        <p:spPr>
          <a:xfrm>
            <a:off x="396091" y="-11804"/>
            <a:ext cx="4210050" cy="530915"/>
          </a:xfrm>
          <a:prstGeom prst="rect">
            <a:avLst/>
          </a:prstGeom>
          <a:noFill/>
        </p:spPr>
        <p:txBody>
          <a:bodyPr wrap="square" lIns="68580" tIns="34290" rIns="68580" bIns="34290" rtlCol="0">
            <a:spAutoFit/>
          </a:bodyPr>
          <a:lstStyle/>
          <a:p>
            <a:r>
              <a:rPr lang="en-US" sz="3000" spc="-225" dirty="0" smtClean="0">
                <a:solidFill>
                  <a:schemeClr val="bg1"/>
                </a:solidFill>
                <a:latin typeface="Arial" panose="020B0604020202020204" pitchFamily="34" charset="0"/>
                <a:cs typeface="Arial" panose="020B0604020202020204" pitchFamily="34" charset="0"/>
              </a:rPr>
              <a:t>Our partners</a:t>
            </a:r>
            <a:endParaRPr lang="en-US" sz="3000" spc="-225" dirty="0">
              <a:solidFill>
                <a:schemeClr val="bg1"/>
              </a:solidFill>
              <a:latin typeface="Arial" panose="020B0604020202020204" pitchFamily="34" charset="0"/>
              <a:cs typeface="Arial" panose="020B0604020202020204" pitchFamily="34" charset="0"/>
            </a:endParaRPr>
          </a:p>
        </p:txBody>
      </p:sp>
      <p:grpSp>
        <p:nvGrpSpPr>
          <p:cNvPr id="6" name="Group 5"/>
          <p:cNvGrpSpPr/>
          <p:nvPr/>
        </p:nvGrpSpPr>
        <p:grpSpPr>
          <a:xfrm>
            <a:off x="307690" y="519111"/>
            <a:ext cx="6226702" cy="3387726"/>
            <a:chOff x="756394" y="519111"/>
            <a:chExt cx="7654737" cy="4164668"/>
          </a:xfrm>
        </p:grpSpPr>
        <p:pic>
          <p:nvPicPr>
            <p:cNvPr id="3075" name="Picture 3" descr="D:\User\Documents\c.p._intertrade_co._l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94" y="651905"/>
              <a:ext cx="1921248" cy="11599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User\Documents\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642" y="853310"/>
              <a:ext cx="1743075" cy="81438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User\Documents\ADM-CP-Food-2009_news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5435" y="3169886"/>
              <a:ext cx="2687488" cy="15138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User\Documents\download (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8863" y="519111"/>
              <a:ext cx="1607344" cy="160734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D:\User\Documents\42929_logo_0_1475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4266" y="709296"/>
              <a:ext cx="1866865" cy="132058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User\Documents\download (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8042" y="1996760"/>
              <a:ext cx="1769798" cy="94851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User\Documents\logo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5914" y="1556620"/>
              <a:ext cx="14001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User\Documents\download (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3360" y="2161101"/>
              <a:ext cx="2540785" cy="61984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D:\User\Documents\maxresdefaul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46002" y="3394190"/>
              <a:ext cx="1893840" cy="106528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126069" y="4267567"/>
            <a:ext cx="6408324" cy="392415"/>
          </a:xfrm>
          <a:prstGeom prst="rect">
            <a:avLst/>
          </a:prstGeom>
          <a:solidFill>
            <a:srgbClr val="16A1CA"/>
          </a:solidFill>
        </p:spPr>
        <p:txBody>
          <a:bodyPr wrap="square" lIns="68580" tIns="34290" rIns="68580" bIns="34290" rtlCol="0">
            <a:spAutoFit/>
          </a:bodyPr>
          <a:lstStyle/>
          <a:p>
            <a:pPr algn="ctr"/>
            <a:r>
              <a:rPr lang="en-US" sz="2100" b="1" dirty="0" smtClean="0">
                <a:solidFill>
                  <a:schemeClr val="bg1"/>
                </a:solidFill>
              </a:rPr>
              <a:t>Export partners</a:t>
            </a:r>
            <a:endParaRPr lang="en-US" sz="2100" b="1" dirty="0">
              <a:solidFill>
                <a:schemeClr val="bg1"/>
              </a:solidFill>
            </a:endParaRPr>
          </a:p>
        </p:txBody>
      </p:sp>
      <p:sp>
        <p:nvSpPr>
          <p:cNvPr id="2" name="TextBox 1"/>
          <p:cNvSpPr txBox="1"/>
          <p:nvPr/>
        </p:nvSpPr>
        <p:spPr>
          <a:xfrm>
            <a:off x="6076186" y="1703586"/>
            <a:ext cx="3067813" cy="2677656"/>
          </a:xfrm>
          <a:prstGeom prst="rect">
            <a:avLst/>
          </a:prstGeom>
          <a:noFill/>
        </p:spPr>
        <p:txBody>
          <a:bodyPr wrap="square" rtlCol="0">
            <a:spAutoFit/>
          </a:bodyPr>
          <a:lstStyle/>
          <a:p>
            <a:pPr algn="ctr"/>
            <a:r>
              <a:rPr lang="en-US" b="1" dirty="0" smtClean="0"/>
              <a:t>Europe market:</a:t>
            </a:r>
          </a:p>
          <a:p>
            <a:pPr algn="ctr"/>
            <a:endParaRPr lang="en-US" b="1" dirty="0" smtClean="0"/>
          </a:p>
          <a:p>
            <a:pPr algn="ctr"/>
            <a:r>
              <a:rPr lang="en-US" sz="2400" b="1" dirty="0" smtClean="0">
                <a:solidFill>
                  <a:srgbClr val="00B050"/>
                </a:solidFill>
              </a:rPr>
              <a:t>10 years+ experience</a:t>
            </a:r>
          </a:p>
          <a:p>
            <a:endParaRPr lang="en-US" dirty="0"/>
          </a:p>
          <a:p>
            <a:pPr algn="ctr"/>
            <a:r>
              <a:rPr lang="en-US" b="1" dirty="0" smtClean="0"/>
              <a:t>Annual </a:t>
            </a:r>
            <a:r>
              <a:rPr lang="en-US" b="1" dirty="0" smtClean="0"/>
              <a:t>volume:</a:t>
            </a:r>
          </a:p>
          <a:p>
            <a:pPr algn="ctr"/>
            <a:r>
              <a:rPr lang="en-US" dirty="0" smtClean="0"/>
              <a:t> </a:t>
            </a:r>
            <a:r>
              <a:rPr lang="en-US" sz="2400" b="1" dirty="0" smtClean="0">
                <a:solidFill>
                  <a:srgbClr val="00B050"/>
                </a:solidFill>
              </a:rPr>
              <a:t>10,000–15,000 tons.</a:t>
            </a:r>
            <a:endParaRPr lang="en-US" sz="2400" b="1" dirty="0">
              <a:solidFill>
                <a:srgbClr val="00B050"/>
              </a:solidFill>
            </a:endParaRPr>
          </a:p>
        </p:txBody>
      </p:sp>
    </p:spTree>
    <p:extLst>
      <p:ext uri="{BB962C8B-B14F-4D97-AF65-F5344CB8AC3E}">
        <p14:creationId xmlns:p14="http://schemas.microsoft.com/office/powerpoint/2010/main" val="3946362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207"/>
            <a:ext cx="3842497" cy="4402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00B0F0"/>
              </a:solidFill>
            </a:endParaRPr>
          </a:p>
        </p:txBody>
      </p:sp>
      <p:sp>
        <p:nvSpPr>
          <p:cNvPr id="4" name="TextBox 3"/>
          <p:cNvSpPr txBox="1"/>
          <p:nvPr/>
        </p:nvSpPr>
        <p:spPr>
          <a:xfrm>
            <a:off x="396091" y="-11804"/>
            <a:ext cx="4210050" cy="530915"/>
          </a:xfrm>
          <a:prstGeom prst="rect">
            <a:avLst/>
          </a:prstGeom>
          <a:noFill/>
        </p:spPr>
        <p:txBody>
          <a:bodyPr wrap="square" lIns="68580" tIns="34290" rIns="68580" bIns="34290" rtlCol="0">
            <a:spAutoFit/>
          </a:bodyPr>
          <a:lstStyle/>
          <a:p>
            <a:r>
              <a:rPr lang="en-US" sz="3000" spc="-225" dirty="0" smtClean="0">
                <a:solidFill>
                  <a:schemeClr val="bg1"/>
                </a:solidFill>
                <a:latin typeface="Arial" panose="020B0604020202020204" pitchFamily="34" charset="0"/>
                <a:cs typeface="Arial" panose="020B0604020202020204" pitchFamily="34" charset="0"/>
              </a:rPr>
              <a:t>Our partners</a:t>
            </a:r>
            <a:endParaRPr lang="en-US" sz="3000" spc="-225" dirty="0">
              <a:solidFill>
                <a:schemeClr val="bg1"/>
              </a:solidFill>
              <a:latin typeface="Arial" panose="020B0604020202020204" pitchFamily="34" charset="0"/>
              <a:cs typeface="Arial" panose="020B0604020202020204" pitchFamily="34" charset="0"/>
            </a:endParaRPr>
          </a:p>
        </p:txBody>
      </p:sp>
      <p:grpSp>
        <p:nvGrpSpPr>
          <p:cNvPr id="11" name="Group 10"/>
          <p:cNvGrpSpPr/>
          <p:nvPr/>
        </p:nvGrpSpPr>
        <p:grpSpPr>
          <a:xfrm>
            <a:off x="467544" y="869481"/>
            <a:ext cx="6645720" cy="3648542"/>
            <a:chOff x="1009410" y="1347614"/>
            <a:chExt cx="7667046" cy="4209256"/>
          </a:xfrm>
        </p:grpSpPr>
        <p:pic>
          <p:nvPicPr>
            <p:cNvPr id="1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340" y="1347614"/>
              <a:ext cx="1762903" cy="90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41" y="1347847"/>
              <a:ext cx="1762903" cy="90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3474" y="1417484"/>
              <a:ext cx="1762903" cy="83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0340" y="2263726"/>
              <a:ext cx="1752065" cy="85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7678" y="2263729"/>
              <a:ext cx="1836770" cy="90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242" y="2263726"/>
              <a:ext cx="1834166" cy="85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3808" y="3137022"/>
              <a:ext cx="1752461" cy="73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0032" y="3150217"/>
              <a:ext cx="1542716" cy="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32240" y="1455093"/>
              <a:ext cx="1766087" cy="75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17033" y="2263728"/>
              <a:ext cx="1835783" cy="68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D:\User\Documents\thienh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5739" y="3921596"/>
              <a:ext cx="1855470" cy="10367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D:\User\Documents\Nghiem-Thu-Phan-Mem-Quan-Ly-Nhan-Su-Cty-Orion-Viet-Nam.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9410" y="3888463"/>
              <a:ext cx="1904762" cy="10698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D:\User\Documents\3313-8933.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19338" y="3147815"/>
              <a:ext cx="1441094" cy="100705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User\Documents\ichi-2401201915213.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71456" y="365187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D:\User\Documents\logo.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98182" y="3070458"/>
              <a:ext cx="1516380" cy="10134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539552" y="4125608"/>
            <a:ext cx="6334261" cy="392415"/>
          </a:xfrm>
          <a:prstGeom prst="rect">
            <a:avLst/>
          </a:prstGeom>
          <a:solidFill>
            <a:srgbClr val="7DBC2D"/>
          </a:solidFill>
        </p:spPr>
        <p:txBody>
          <a:bodyPr wrap="square" lIns="68580" tIns="34290" rIns="68580" bIns="34290" rtlCol="0">
            <a:spAutoFit/>
          </a:bodyPr>
          <a:lstStyle/>
          <a:p>
            <a:pPr algn="ctr"/>
            <a:r>
              <a:rPr lang="en-US" sz="2100" b="1" dirty="0" smtClean="0">
                <a:solidFill>
                  <a:schemeClr val="bg1"/>
                </a:solidFill>
              </a:rPr>
              <a:t>B2B partners</a:t>
            </a:r>
            <a:endParaRPr lang="en-US" sz="2100" b="1" dirty="0">
              <a:solidFill>
                <a:schemeClr val="bg1"/>
              </a:solidFill>
            </a:endParaRPr>
          </a:p>
        </p:txBody>
      </p:sp>
    </p:spTree>
    <p:extLst>
      <p:ext uri="{BB962C8B-B14F-4D97-AF65-F5344CB8AC3E}">
        <p14:creationId xmlns:p14="http://schemas.microsoft.com/office/powerpoint/2010/main" val="929653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207"/>
            <a:ext cx="3842497" cy="4402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00B0F0"/>
              </a:solidFill>
            </a:endParaRPr>
          </a:p>
        </p:txBody>
      </p:sp>
      <p:sp>
        <p:nvSpPr>
          <p:cNvPr id="4" name="TextBox 3"/>
          <p:cNvSpPr txBox="1"/>
          <p:nvPr/>
        </p:nvSpPr>
        <p:spPr>
          <a:xfrm>
            <a:off x="396091" y="-11804"/>
            <a:ext cx="4210050" cy="530915"/>
          </a:xfrm>
          <a:prstGeom prst="rect">
            <a:avLst/>
          </a:prstGeom>
          <a:noFill/>
        </p:spPr>
        <p:txBody>
          <a:bodyPr wrap="square" lIns="68580" tIns="34290" rIns="68580" bIns="34290" rtlCol="0">
            <a:spAutoFit/>
          </a:bodyPr>
          <a:lstStyle/>
          <a:p>
            <a:r>
              <a:rPr lang="en-US" sz="3000" spc="-225" dirty="0" smtClean="0">
                <a:solidFill>
                  <a:schemeClr val="bg1"/>
                </a:solidFill>
                <a:latin typeface="Arial" panose="020B0604020202020204" pitchFamily="34" charset="0"/>
                <a:cs typeface="Arial" panose="020B0604020202020204" pitchFamily="34" charset="0"/>
              </a:rPr>
              <a:t>Our partners</a:t>
            </a:r>
            <a:endParaRPr lang="en-US" sz="3000" spc="-225"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299088" y="3619495"/>
            <a:ext cx="8610680" cy="392415"/>
          </a:xfrm>
          <a:prstGeom prst="rect">
            <a:avLst/>
          </a:prstGeom>
          <a:solidFill>
            <a:srgbClr val="EEA720"/>
          </a:solidFill>
        </p:spPr>
        <p:txBody>
          <a:bodyPr wrap="square" lIns="68580" tIns="34290" rIns="68580" bIns="34290" rtlCol="0">
            <a:spAutoFit/>
          </a:bodyPr>
          <a:lstStyle/>
          <a:p>
            <a:pPr algn="ctr"/>
            <a:r>
              <a:rPr lang="en-US" sz="2100" b="1" dirty="0" smtClean="0">
                <a:solidFill>
                  <a:schemeClr val="bg1"/>
                </a:solidFill>
              </a:rPr>
              <a:t>Partners in supermarket, convenience store</a:t>
            </a:r>
            <a:endParaRPr lang="en-US" sz="2100" b="1" dirty="0">
              <a:solidFill>
                <a:schemeClr val="bg1"/>
              </a:solidFill>
            </a:endParaRPr>
          </a:p>
        </p:txBody>
      </p:sp>
      <p:grpSp>
        <p:nvGrpSpPr>
          <p:cNvPr id="24" name="Group 23"/>
          <p:cNvGrpSpPr/>
          <p:nvPr/>
        </p:nvGrpSpPr>
        <p:grpSpPr>
          <a:xfrm>
            <a:off x="299088" y="955380"/>
            <a:ext cx="8610680" cy="2526095"/>
            <a:chOff x="398783" y="912270"/>
            <a:chExt cx="11480907" cy="3368127"/>
          </a:xfrm>
        </p:grpSpPr>
        <p:grpSp>
          <p:nvGrpSpPr>
            <p:cNvPr id="2" name="Group 1"/>
            <p:cNvGrpSpPr/>
            <p:nvPr/>
          </p:nvGrpSpPr>
          <p:grpSpPr>
            <a:xfrm>
              <a:off x="398783" y="912270"/>
              <a:ext cx="8848655" cy="3368127"/>
              <a:chOff x="1115616" y="1221600"/>
              <a:chExt cx="7371432" cy="3055301"/>
            </a:xfrm>
          </p:grpSpPr>
          <p:pic>
            <p:nvPicPr>
              <p:cNvPr id="15" name="Picture 14" descr="e-mart_416x416.jpg"/>
              <p:cNvPicPr>
                <a:picLocks noChangeAspect="1"/>
              </p:cNvPicPr>
              <p:nvPr/>
            </p:nvPicPr>
            <p:blipFill>
              <a:blip r:embed="rId2" cstate="print"/>
              <a:stretch>
                <a:fillRect/>
              </a:stretch>
            </p:blipFill>
            <p:spPr>
              <a:xfrm>
                <a:off x="6372200" y="1221600"/>
                <a:ext cx="2114848" cy="2223723"/>
              </a:xfrm>
              <a:prstGeom prst="rect">
                <a:avLst/>
              </a:prstGeom>
            </p:spPr>
          </p:pic>
          <p:pic>
            <p:nvPicPr>
              <p:cNvPr id="16" name="Picture 15" descr="aeon.gif"/>
              <p:cNvPicPr>
                <a:picLocks noChangeAspect="1"/>
              </p:cNvPicPr>
              <p:nvPr/>
            </p:nvPicPr>
            <p:blipFill>
              <a:blip r:embed="rId3" cstate="print"/>
              <a:stretch>
                <a:fillRect/>
              </a:stretch>
            </p:blipFill>
            <p:spPr>
              <a:xfrm>
                <a:off x="3563888" y="1329611"/>
                <a:ext cx="1905000" cy="2003071"/>
              </a:xfrm>
              <a:prstGeom prst="rect">
                <a:avLst/>
              </a:prstGeom>
            </p:spPr>
          </p:pic>
          <p:pic>
            <p:nvPicPr>
              <p:cNvPr id="17" name="Picture 16" descr="2245.png"/>
              <p:cNvPicPr>
                <a:picLocks noChangeAspect="1"/>
              </p:cNvPicPr>
              <p:nvPr/>
            </p:nvPicPr>
            <p:blipFill>
              <a:blip r:embed="rId4" cstate="print"/>
              <a:stretch>
                <a:fillRect/>
              </a:stretch>
            </p:blipFill>
            <p:spPr>
              <a:xfrm>
                <a:off x="6554118" y="2896034"/>
                <a:ext cx="1751012" cy="1380867"/>
              </a:xfrm>
              <a:prstGeom prst="rect">
                <a:avLst/>
              </a:prstGeom>
            </p:spPr>
          </p:pic>
          <p:pic>
            <p:nvPicPr>
              <p:cNvPr id="18" name="Picture 17" descr="201603230128_1422625012_vinmart_logo_fina.png"/>
              <p:cNvPicPr>
                <a:picLocks noChangeAspect="1"/>
              </p:cNvPicPr>
              <p:nvPr/>
            </p:nvPicPr>
            <p:blipFill>
              <a:blip r:embed="rId5" cstate="print"/>
              <a:stretch>
                <a:fillRect/>
              </a:stretch>
            </p:blipFill>
            <p:spPr>
              <a:xfrm>
                <a:off x="3256756" y="3316189"/>
                <a:ext cx="2519264" cy="540558"/>
              </a:xfrm>
              <a:prstGeom prst="rect">
                <a:avLst/>
              </a:prstGeom>
            </p:spPr>
          </p:pic>
          <p:pic>
            <p:nvPicPr>
              <p:cNvPr id="19" name="Picture 18" descr="Co.opmart logo 2012.png"/>
              <p:cNvPicPr>
                <a:picLocks noChangeAspect="1"/>
              </p:cNvPicPr>
              <p:nvPr/>
            </p:nvPicPr>
            <p:blipFill>
              <a:blip r:embed="rId6" cstate="print"/>
              <a:stretch>
                <a:fillRect/>
              </a:stretch>
            </p:blipFill>
            <p:spPr>
              <a:xfrm>
                <a:off x="1197386" y="3164050"/>
                <a:ext cx="1312068" cy="757849"/>
              </a:xfrm>
              <a:prstGeom prst="rect">
                <a:avLst/>
              </a:prstGeom>
            </p:spPr>
          </p:pic>
          <p:pic>
            <p:nvPicPr>
              <p:cNvPr id="20" name="Picture 19" descr="mmmegamarketlogo.png"/>
              <p:cNvPicPr>
                <a:picLocks noChangeAspect="1"/>
              </p:cNvPicPr>
              <p:nvPr/>
            </p:nvPicPr>
            <p:blipFill>
              <a:blip r:embed="rId7" cstate="print"/>
              <a:stretch>
                <a:fillRect/>
              </a:stretch>
            </p:blipFill>
            <p:spPr>
              <a:xfrm>
                <a:off x="1115616" y="1761661"/>
                <a:ext cx="1512368" cy="990832"/>
              </a:xfrm>
              <a:prstGeom prst="rect">
                <a:avLst/>
              </a:prstGeom>
            </p:spPr>
          </p:pic>
        </p:grpSp>
        <p:pic>
          <p:nvPicPr>
            <p:cNvPr id="22" name="Picture 21" descr="circle_k_logo_detail.png"/>
            <p:cNvPicPr>
              <a:picLocks noChangeAspect="1"/>
            </p:cNvPicPr>
            <p:nvPr/>
          </p:nvPicPr>
          <p:blipFill>
            <a:blip r:embed="rId8" cstate="print"/>
            <a:stretch>
              <a:fillRect/>
            </a:stretch>
          </p:blipFill>
          <p:spPr>
            <a:xfrm>
              <a:off x="9809593" y="3062480"/>
              <a:ext cx="2070097" cy="817689"/>
            </a:xfrm>
            <a:prstGeom prst="rect">
              <a:avLst/>
            </a:prstGeom>
          </p:spPr>
        </p:pic>
        <p:pic>
          <p:nvPicPr>
            <p:cNvPr id="23" name="Picture 22" descr="d21f990c-1d8f-11e7-a920-2e995a9a3302_GPNE.png.png"/>
            <p:cNvPicPr>
              <a:picLocks noChangeAspect="1"/>
            </p:cNvPicPr>
            <p:nvPr/>
          </p:nvPicPr>
          <p:blipFill>
            <a:blip r:embed="rId9" cstate="print"/>
            <a:stretch>
              <a:fillRect/>
            </a:stretch>
          </p:blipFill>
          <p:spPr>
            <a:xfrm>
              <a:off x="9809593" y="1624452"/>
              <a:ext cx="2070097" cy="1164428"/>
            </a:xfrm>
            <a:prstGeom prst="rect">
              <a:avLst/>
            </a:prstGeom>
          </p:spPr>
        </p:pic>
      </p:grpSp>
    </p:spTree>
    <p:extLst>
      <p:ext uri="{BB962C8B-B14F-4D97-AF65-F5344CB8AC3E}">
        <p14:creationId xmlns:p14="http://schemas.microsoft.com/office/powerpoint/2010/main" val="1708958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207"/>
            <a:ext cx="3842497" cy="44023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00B0F0"/>
              </a:solidFill>
            </a:endParaRPr>
          </a:p>
        </p:txBody>
      </p:sp>
      <p:sp>
        <p:nvSpPr>
          <p:cNvPr id="4" name="TextBox 3"/>
          <p:cNvSpPr txBox="1"/>
          <p:nvPr/>
        </p:nvSpPr>
        <p:spPr>
          <a:xfrm>
            <a:off x="396091" y="-11804"/>
            <a:ext cx="4210050" cy="530915"/>
          </a:xfrm>
          <a:prstGeom prst="rect">
            <a:avLst/>
          </a:prstGeom>
          <a:noFill/>
        </p:spPr>
        <p:txBody>
          <a:bodyPr wrap="square" lIns="68580" tIns="34290" rIns="68580" bIns="34290" rtlCol="0">
            <a:spAutoFit/>
          </a:bodyPr>
          <a:lstStyle/>
          <a:p>
            <a:r>
              <a:rPr lang="en-US" sz="3000" spc="-225" dirty="0" smtClean="0">
                <a:solidFill>
                  <a:schemeClr val="bg1"/>
                </a:solidFill>
                <a:latin typeface="Arial" panose="020B0604020202020204" pitchFamily="34" charset="0"/>
                <a:cs typeface="Arial" panose="020B0604020202020204" pitchFamily="34" charset="0"/>
              </a:rPr>
              <a:t>Contact Us</a:t>
            </a:r>
            <a:endParaRPr lang="en-US" sz="3000" spc="-225"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043608" y="1851670"/>
            <a:ext cx="6912768" cy="1754326"/>
          </a:xfrm>
          <a:prstGeom prst="rect">
            <a:avLst/>
          </a:prstGeom>
          <a:noFill/>
        </p:spPr>
        <p:txBody>
          <a:bodyPr wrap="square" rtlCol="0">
            <a:spAutoFit/>
          </a:bodyPr>
          <a:lstStyle/>
          <a:p>
            <a:r>
              <a:rPr lang="en-US" dirty="0" smtClean="0"/>
              <a:t>Website: 	</a:t>
            </a:r>
            <a:r>
              <a:rPr lang="en-US" dirty="0" smtClean="0">
                <a:hlinkClick r:id="rId2"/>
              </a:rPr>
              <a:t>www.angimex.com.vn</a:t>
            </a:r>
            <a:endParaRPr lang="en-US" dirty="0" smtClean="0"/>
          </a:p>
          <a:p>
            <a:r>
              <a:rPr lang="en-US" dirty="0"/>
              <a:t>	</a:t>
            </a:r>
            <a:r>
              <a:rPr lang="en-US" dirty="0" smtClean="0"/>
              <a:t>	</a:t>
            </a:r>
            <a:r>
              <a:rPr lang="en-US" dirty="0" smtClean="0">
                <a:hlinkClick r:id="rId3"/>
              </a:rPr>
              <a:t>www.angimexfood.com</a:t>
            </a:r>
            <a:endParaRPr lang="en-US" dirty="0" smtClean="0"/>
          </a:p>
          <a:p>
            <a:endParaRPr lang="en-US" dirty="0" smtClean="0"/>
          </a:p>
          <a:p>
            <a:r>
              <a:rPr lang="en-US" dirty="0" smtClean="0"/>
              <a:t>Email: 		</a:t>
            </a:r>
            <a:r>
              <a:rPr lang="en-US" dirty="0" smtClean="0">
                <a:hlinkClick r:id="rId4"/>
              </a:rPr>
              <a:t>rice@angimex.com.vn</a:t>
            </a:r>
            <a:endParaRPr lang="en-US" dirty="0" smtClean="0"/>
          </a:p>
          <a:p>
            <a:endParaRPr lang="en-US" dirty="0"/>
          </a:p>
          <a:p>
            <a:r>
              <a:rPr lang="en-US" dirty="0" smtClean="0"/>
              <a:t>Tel: 		(+84) 296 3 841 548</a:t>
            </a:r>
            <a:endParaRPr lang="en-US" dirty="0"/>
          </a:p>
        </p:txBody>
      </p:sp>
    </p:spTree>
    <p:extLst>
      <p:ext uri="{BB962C8B-B14F-4D97-AF65-F5344CB8AC3E}">
        <p14:creationId xmlns:p14="http://schemas.microsoft.com/office/powerpoint/2010/main" val="2535393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087" y="1451869"/>
            <a:ext cx="2261808" cy="8795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0588"/>
            <a:r>
              <a:rPr lang="en-US" dirty="0" smtClean="0">
                <a:solidFill>
                  <a:schemeClr val="bg1"/>
                </a:solidFill>
                <a:latin typeface="Arial" panose="020B0604020202020204" pitchFamily="34" charset="0"/>
                <a:cs typeface="Arial" panose="020B0604020202020204" pitchFamily="34" charset="0"/>
              </a:rPr>
              <a:t>Established</a:t>
            </a:r>
            <a:endParaRPr lang="en-US"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2843592" y="2019022"/>
            <a:ext cx="2261808" cy="879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0588"/>
            <a:r>
              <a:rPr lang="en-US" spc="-150" dirty="0" smtClean="0">
                <a:solidFill>
                  <a:schemeClr val="bg1"/>
                </a:solidFill>
                <a:latin typeface="Arial" panose="020B0604020202020204" pitchFamily="34" charset="0"/>
                <a:cs typeface="Arial" panose="020B0604020202020204" pitchFamily="34" charset="0"/>
              </a:rPr>
              <a:t>Equitized</a:t>
            </a:r>
          </a:p>
        </p:txBody>
      </p:sp>
      <p:sp>
        <p:nvSpPr>
          <p:cNvPr id="6" name="Rectangle 5"/>
          <p:cNvSpPr/>
          <p:nvPr/>
        </p:nvSpPr>
        <p:spPr>
          <a:xfrm>
            <a:off x="339087" y="2540735"/>
            <a:ext cx="2261808" cy="879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2175"/>
            <a:r>
              <a:rPr lang="en-US" spc="-150" dirty="0" smtClean="0">
                <a:solidFill>
                  <a:schemeClr val="bg1"/>
                </a:solidFill>
                <a:latin typeface="Arial" panose="020B0604020202020204" pitchFamily="34" charset="0"/>
                <a:cs typeface="Arial" panose="020B0604020202020204" pitchFamily="34" charset="0"/>
              </a:rPr>
              <a:t>Listed</a:t>
            </a:r>
          </a:p>
        </p:txBody>
      </p:sp>
      <p:sp>
        <p:nvSpPr>
          <p:cNvPr id="7" name="Rectangle 6"/>
          <p:cNvSpPr/>
          <p:nvPr/>
        </p:nvSpPr>
        <p:spPr>
          <a:xfrm>
            <a:off x="2843592" y="3125679"/>
            <a:ext cx="2261808" cy="8795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0588"/>
            <a:r>
              <a:rPr lang="en-US" spc="-150" dirty="0" smtClean="0">
                <a:solidFill>
                  <a:schemeClr val="bg1"/>
                </a:solidFill>
                <a:latin typeface="Arial" panose="020B0604020202020204" pitchFamily="34" charset="0"/>
                <a:cs typeface="Arial" panose="020B0604020202020204" pitchFamily="34" charset="0"/>
              </a:rPr>
              <a:t>Subsidiaries established</a:t>
            </a:r>
          </a:p>
        </p:txBody>
      </p:sp>
      <p:sp>
        <p:nvSpPr>
          <p:cNvPr id="8" name="TextBox 7"/>
          <p:cNvSpPr txBox="1"/>
          <p:nvPr/>
        </p:nvSpPr>
        <p:spPr>
          <a:xfrm>
            <a:off x="338846" y="799267"/>
            <a:ext cx="4798423" cy="584775"/>
          </a:xfrm>
          <a:prstGeom prst="rect">
            <a:avLst/>
          </a:prstGeom>
          <a:noFill/>
        </p:spPr>
        <p:txBody>
          <a:bodyPr wrap="square" rtlCol="0">
            <a:spAutoFit/>
          </a:bodyPr>
          <a:lstStyle/>
          <a:p>
            <a:r>
              <a:rPr lang="en-US" sz="3200" b="1" dirty="0" smtClean="0">
                <a:solidFill>
                  <a:srgbClr val="077E3F"/>
                </a:solidFill>
                <a:latin typeface="Arial" panose="020B0604020202020204" pitchFamily="34" charset="0"/>
                <a:cs typeface="Arial" panose="020B0604020202020204" pitchFamily="34" charset="0"/>
              </a:rPr>
              <a:t>Angimex</a:t>
            </a:r>
            <a:endParaRPr lang="en-US" sz="3200" b="1" dirty="0">
              <a:solidFill>
                <a:srgbClr val="077E3F"/>
              </a:solidFill>
              <a:latin typeface="Arial" panose="020B0604020202020204" pitchFamily="34" charset="0"/>
              <a:cs typeface="Arial" panose="020B0604020202020204" pitchFamily="34" charset="0"/>
            </a:endParaRPr>
          </a:p>
        </p:txBody>
      </p:sp>
      <p:sp>
        <p:nvSpPr>
          <p:cNvPr id="9" name="Rectangle 8"/>
          <p:cNvSpPr/>
          <p:nvPr/>
        </p:nvSpPr>
        <p:spPr>
          <a:xfrm>
            <a:off x="338846" y="1451869"/>
            <a:ext cx="794958" cy="8795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300" dirty="0" smtClean="0">
                <a:latin typeface="Arial" panose="020B0604020202020204" pitchFamily="34" charset="0"/>
                <a:cs typeface="Arial" panose="020B0604020202020204" pitchFamily="34" charset="0"/>
              </a:rPr>
              <a:t>1976</a:t>
            </a:r>
            <a:endParaRPr lang="en-US" sz="2400" spc="-300" dirty="0">
              <a:latin typeface="Arial" panose="020B0604020202020204" pitchFamily="34" charset="0"/>
              <a:cs typeface="Arial" panose="020B0604020202020204" pitchFamily="34" charset="0"/>
            </a:endParaRPr>
          </a:p>
        </p:txBody>
      </p:sp>
      <p:sp>
        <p:nvSpPr>
          <p:cNvPr id="10" name="Rectangle 9"/>
          <p:cNvSpPr/>
          <p:nvPr/>
        </p:nvSpPr>
        <p:spPr>
          <a:xfrm>
            <a:off x="2843592" y="2019022"/>
            <a:ext cx="794958" cy="87958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300" dirty="0" smtClean="0">
                <a:latin typeface="Arial" panose="020B0604020202020204" pitchFamily="34" charset="0"/>
                <a:cs typeface="Arial" panose="020B0604020202020204" pitchFamily="34" charset="0"/>
              </a:rPr>
              <a:t>2008</a:t>
            </a:r>
            <a:endParaRPr lang="en-US" sz="2400" spc="-300" dirty="0">
              <a:latin typeface="Arial" panose="020B0604020202020204" pitchFamily="34" charset="0"/>
              <a:cs typeface="Arial" panose="020B0604020202020204" pitchFamily="34" charset="0"/>
            </a:endParaRPr>
          </a:p>
        </p:txBody>
      </p:sp>
      <p:sp>
        <p:nvSpPr>
          <p:cNvPr id="11" name="Rectangle 10"/>
          <p:cNvSpPr/>
          <p:nvPr/>
        </p:nvSpPr>
        <p:spPr>
          <a:xfrm>
            <a:off x="339086" y="2540735"/>
            <a:ext cx="794958" cy="87958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300" dirty="0" smtClean="0">
                <a:latin typeface="Arial" panose="020B0604020202020204" pitchFamily="34" charset="0"/>
                <a:cs typeface="Arial" panose="020B0604020202020204" pitchFamily="34" charset="0"/>
              </a:rPr>
              <a:t>2012</a:t>
            </a:r>
            <a:endParaRPr lang="en-US" sz="2400" spc="-300" dirty="0">
              <a:latin typeface="Arial" panose="020B0604020202020204" pitchFamily="34" charset="0"/>
              <a:cs typeface="Arial" panose="020B0604020202020204" pitchFamily="34" charset="0"/>
            </a:endParaRPr>
          </a:p>
        </p:txBody>
      </p:sp>
      <p:sp>
        <p:nvSpPr>
          <p:cNvPr id="12" name="Rectangle 11"/>
          <p:cNvSpPr/>
          <p:nvPr/>
        </p:nvSpPr>
        <p:spPr>
          <a:xfrm>
            <a:off x="2843592" y="3125679"/>
            <a:ext cx="794958" cy="87958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300" dirty="0" smtClean="0">
                <a:latin typeface="Arial" panose="020B0604020202020204" pitchFamily="34" charset="0"/>
                <a:cs typeface="Arial" panose="020B0604020202020204" pitchFamily="34" charset="0"/>
              </a:rPr>
              <a:t>2020</a:t>
            </a:r>
            <a:endParaRPr lang="en-US" sz="2000" spc="-300" dirty="0">
              <a:latin typeface="Arial" panose="020B0604020202020204" pitchFamily="34" charset="0"/>
              <a:cs typeface="Arial" panose="020B0604020202020204" pitchFamily="34" charset="0"/>
            </a:endParaRPr>
          </a:p>
        </p:txBody>
      </p:sp>
      <p:pic>
        <p:nvPicPr>
          <p:cNvPr id="13" name="Picture 2" descr="D:\User\Documents\Gioi thieu cty\3a28aba91969fe37a7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5713" y="1199986"/>
            <a:ext cx="3265859" cy="33229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0" y="4835723"/>
            <a:ext cx="5004048"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Address: 01 Ngo Gia </a:t>
            </a:r>
            <a:r>
              <a:rPr lang="en-US" sz="1400" b="1" dirty="0">
                <a:solidFill>
                  <a:schemeClr val="bg1"/>
                </a:solidFill>
                <a:latin typeface="Arial" panose="020B0604020202020204" pitchFamily="34" charset="0"/>
                <a:cs typeface="Arial" panose="020B0604020202020204" pitchFamily="34" charset="0"/>
              </a:rPr>
              <a:t>Tu</a:t>
            </a:r>
            <a:r>
              <a:rPr lang="en-US" sz="1400" b="1" dirty="0">
                <a:solidFill>
                  <a:schemeClr val="bg1"/>
                </a:solidFill>
                <a:latin typeface="Arial" panose="020B0604020202020204" pitchFamily="34" charset="0"/>
                <a:cs typeface="Arial" panose="020B0604020202020204" pitchFamily="34" charset="0"/>
              </a:rPr>
              <a:t>, Long </a:t>
            </a:r>
            <a:r>
              <a:rPr lang="en-US" sz="1400" b="1" dirty="0">
                <a:solidFill>
                  <a:schemeClr val="bg1"/>
                </a:solidFill>
                <a:latin typeface="Arial" panose="020B0604020202020204" pitchFamily="34" charset="0"/>
                <a:cs typeface="Arial" panose="020B0604020202020204" pitchFamily="34" charset="0"/>
              </a:rPr>
              <a:t>Xuyen</a:t>
            </a:r>
            <a:r>
              <a:rPr lang="en-US" sz="1400" b="1" dirty="0">
                <a:solidFill>
                  <a:schemeClr val="bg1"/>
                </a:solidFill>
                <a:latin typeface="Arial" panose="020B0604020202020204" pitchFamily="34" charset="0"/>
                <a:cs typeface="Arial" panose="020B0604020202020204" pitchFamily="34" charset="0"/>
              </a:rPr>
              <a:t> City, An </a:t>
            </a:r>
            <a:r>
              <a:rPr lang="en-US" sz="1400" b="1" dirty="0">
                <a:solidFill>
                  <a:schemeClr val="bg1"/>
                </a:solidFill>
                <a:latin typeface="Arial" panose="020B0604020202020204" pitchFamily="34" charset="0"/>
                <a:cs typeface="Arial" panose="020B0604020202020204" pitchFamily="34" charset="0"/>
              </a:rPr>
              <a:t>Giang</a:t>
            </a:r>
            <a:endParaRPr lang="en-US" sz="14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306976" y="383560"/>
            <a:ext cx="8369480" cy="461665"/>
          </a:xfrm>
          <a:prstGeom prst="rect">
            <a:avLst/>
          </a:prstGeom>
          <a:noFill/>
        </p:spPr>
        <p:txBody>
          <a:bodyPr wrap="square" rtlCol="0">
            <a:spAutoFit/>
          </a:bodyPr>
          <a:lstStyle/>
          <a:p>
            <a:r>
              <a:rPr lang="en-US" sz="2400" b="1" dirty="0">
                <a:solidFill>
                  <a:srgbClr val="077E3F"/>
                </a:solidFill>
                <a:latin typeface="Arial" panose="020B0604020202020204" pitchFamily="34" charset="0"/>
                <a:cs typeface="Arial" panose="020B0604020202020204" pitchFamily="34" charset="0"/>
              </a:rPr>
              <a:t>An </a:t>
            </a:r>
            <a:r>
              <a:rPr lang="en-US" sz="2400" b="1" dirty="0">
                <a:solidFill>
                  <a:srgbClr val="077E3F"/>
                </a:solidFill>
                <a:latin typeface="Arial" panose="020B0604020202020204" pitchFamily="34" charset="0"/>
                <a:cs typeface="Arial" panose="020B0604020202020204" pitchFamily="34" charset="0"/>
              </a:rPr>
              <a:t>Giang</a:t>
            </a:r>
            <a:r>
              <a:rPr lang="en-US" sz="2400" b="1" dirty="0">
                <a:solidFill>
                  <a:srgbClr val="077E3F"/>
                </a:solidFill>
                <a:latin typeface="Arial" panose="020B0604020202020204" pitchFamily="34" charset="0"/>
                <a:cs typeface="Arial" panose="020B0604020202020204" pitchFamily="34" charset="0"/>
              </a:rPr>
              <a:t> Import Export Joint Stock Company</a:t>
            </a:r>
          </a:p>
        </p:txBody>
      </p:sp>
      <p:sp>
        <p:nvSpPr>
          <p:cNvPr id="16" name="Rectangle 15"/>
          <p:cNvSpPr/>
          <p:nvPr/>
        </p:nvSpPr>
        <p:spPr>
          <a:xfrm>
            <a:off x="355898" y="3643390"/>
            <a:ext cx="2261808" cy="8795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0588"/>
            <a:r>
              <a:rPr lang="en-US" spc="-150" dirty="0">
                <a:solidFill>
                  <a:schemeClr val="bg1"/>
                </a:solidFill>
                <a:latin typeface="Arial" panose="020B0604020202020204" pitchFamily="34" charset="0"/>
                <a:cs typeface="Arial" panose="020B0604020202020204" pitchFamily="34" charset="0"/>
              </a:rPr>
              <a:t>Authorized capital</a:t>
            </a:r>
            <a:endParaRPr lang="en-US" spc="-150" dirty="0" smtClean="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55898" y="3643390"/>
            <a:ext cx="794958" cy="87958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300" dirty="0" smtClean="0">
                <a:latin typeface="Arial" panose="020B0604020202020204" pitchFamily="34" charset="0"/>
                <a:cs typeface="Arial" panose="020B0604020202020204" pitchFamily="34" charset="0"/>
              </a:rPr>
              <a:t>182</a:t>
            </a:r>
            <a:endParaRPr lang="en-US" sz="2000"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9343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077E3F"/>
                </a:solidFill>
                <a:latin typeface="Arial" panose="020B0604020202020204" pitchFamily="34" charset="0"/>
                <a:cs typeface="Arial" panose="020B0604020202020204" pitchFamily="34" charset="0"/>
              </a:rPr>
              <a:t>Outstanding Achievements</a:t>
            </a:r>
            <a:endParaRPr lang="en-US" sz="3200" b="1" dirty="0">
              <a:solidFill>
                <a:srgbClr val="077E3F"/>
              </a:solidFill>
              <a:latin typeface="Arial" panose="020B0604020202020204" pitchFamily="34" charset="0"/>
              <a:cs typeface="Arial" panose="020B0604020202020204" pitchFamily="34" charset="0"/>
            </a:endParaRPr>
          </a:p>
        </p:txBody>
      </p:sp>
      <p:pic>
        <p:nvPicPr>
          <p:cNvPr id="5" name="Picture 2" descr="D:\User\Documents\unnamed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9094" y="1203483"/>
            <a:ext cx="1693864" cy="8303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Documents\logovn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767" y="1203483"/>
            <a:ext cx="1377024" cy="8869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User\Documents\28_Jul_2020_074813_GMTUntitl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3667" y="1203483"/>
            <a:ext cx="1352411" cy="12242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D:\User\Documents\hvnclc-696x55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9264" y="2898509"/>
            <a:ext cx="1245528" cy="10003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5032" y="2502064"/>
            <a:ext cx="2491068" cy="830997"/>
          </a:xfrm>
          <a:prstGeom prst="rect">
            <a:avLst/>
          </a:prstGeom>
          <a:noFill/>
        </p:spPr>
        <p:txBody>
          <a:bodyPr wrap="square" rtlCol="0">
            <a:spAutoFit/>
          </a:bodyPr>
          <a:lstStyle/>
          <a:p>
            <a:pPr algn="ctr"/>
            <a:r>
              <a:rPr lang="en-US" sz="1600" dirty="0" smtClean="0"/>
              <a:t>Reliable Exporters – Ministry of Industry and Trade of Vietnam</a:t>
            </a:r>
            <a:endParaRPr lang="en-US" sz="1600" dirty="0"/>
          </a:p>
        </p:txBody>
      </p:sp>
      <p:sp>
        <p:nvSpPr>
          <p:cNvPr id="10" name="TextBox 9"/>
          <p:cNvSpPr txBox="1"/>
          <p:nvPr/>
        </p:nvSpPr>
        <p:spPr>
          <a:xfrm>
            <a:off x="3287805" y="2210027"/>
            <a:ext cx="2491068" cy="584775"/>
          </a:xfrm>
          <a:prstGeom prst="rect">
            <a:avLst/>
          </a:prstGeom>
          <a:noFill/>
        </p:spPr>
        <p:txBody>
          <a:bodyPr wrap="square" rtlCol="0">
            <a:spAutoFit/>
          </a:bodyPr>
          <a:lstStyle/>
          <a:p>
            <a:pPr algn="ctr"/>
            <a:r>
              <a:rPr lang="en-US" sz="1600" dirty="0"/>
              <a:t>Top 500 largest enterprises in Vietnam</a:t>
            </a:r>
          </a:p>
        </p:txBody>
      </p:sp>
      <p:sp>
        <p:nvSpPr>
          <p:cNvPr id="11" name="TextBox 10"/>
          <p:cNvSpPr txBox="1"/>
          <p:nvPr/>
        </p:nvSpPr>
        <p:spPr>
          <a:xfrm>
            <a:off x="5981175" y="2086565"/>
            <a:ext cx="2491068" cy="584775"/>
          </a:xfrm>
          <a:prstGeom prst="rect">
            <a:avLst/>
          </a:prstGeom>
          <a:noFill/>
        </p:spPr>
        <p:txBody>
          <a:bodyPr wrap="square" rtlCol="0">
            <a:spAutoFit/>
          </a:bodyPr>
          <a:lstStyle/>
          <a:p>
            <a:pPr algn="ctr"/>
            <a:r>
              <a:rPr lang="en-US" sz="1600" dirty="0" smtClean="0"/>
              <a:t>Top 1,000 enterprise of tax contribution</a:t>
            </a:r>
            <a:endParaRPr lang="en-US" sz="1600" dirty="0"/>
          </a:p>
        </p:txBody>
      </p:sp>
      <p:sp>
        <p:nvSpPr>
          <p:cNvPr id="12" name="TextBox 11"/>
          <p:cNvSpPr txBox="1"/>
          <p:nvPr/>
        </p:nvSpPr>
        <p:spPr>
          <a:xfrm>
            <a:off x="3284614" y="3939902"/>
            <a:ext cx="2491068" cy="830997"/>
          </a:xfrm>
          <a:prstGeom prst="rect">
            <a:avLst/>
          </a:prstGeom>
          <a:noFill/>
        </p:spPr>
        <p:txBody>
          <a:bodyPr wrap="square" rtlCol="0">
            <a:spAutoFit/>
          </a:bodyPr>
          <a:lstStyle/>
          <a:p>
            <a:pPr algn="ctr"/>
            <a:r>
              <a:rPr lang="en-US" sz="1600" dirty="0" smtClean="0"/>
              <a:t>Vietnamese </a:t>
            </a:r>
            <a:r>
              <a:rPr lang="en-US" sz="1600" dirty="0"/>
              <a:t>High quality </a:t>
            </a:r>
            <a:r>
              <a:rPr lang="en-US" sz="1600" dirty="0" smtClean="0"/>
              <a:t>goods </a:t>
            </a:r>
            <a:r>
              <a:rPr lang="en-US" sz="1600" dirty="0"/>
              <a:t>voted by consumers</a:t>
            </a:r>
          </a:p>
        </p:txBody>
      </p:sp>
    </p:spTree>
    <p:extLst>
      <p:ext uri="{BB962C8B-B14F-4D97-AF65-F5344CB8AC3E}">
        <p14:creationId xmlns:p14="http://schemas.microsoft.com/office/powerpoint/2010/main" val="3951728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077E3F"/>
                </a:solidFill>
                <a:latin typeface="Arial" panose="020B0604020202020204" pitchFamily="34" charset="0"/>
                <a:cs typeface="Arial" panose="020B0604020202020204" pitchFamily="34" charset="0"/>
              </a:rPr>
              <a:t>Our development strategies</a:t>
            </a:r>
            <a:endParaRPr lang="en-US" sz="3200" b="1" dirty="0">
              <a:solidFill>
                <a:srgbClr val="077E3F"/>
              </a:solidFill>
              <a:latin typeface="Arial" panose="020B0604020202020204" pitchFamily="34" charset="0"/>
              <a:cs typeface="Arial" panose="020B0604020202020204" pitchFamily="34" charset="0"/>
            </a:endParaRPr>
          </a:p>
        </p:txBody>
      </p:sp>
      <p:grpSp>
        <p:nvGrpSpPr>
          <p:cNvPr id="4" name="Group 3"/>
          <p:cNvGrpSpPr/>
          <p:nvPr/>
        </p:nvGrpSpPr>
        <p:grpSpPr>
          <a:xfrm>
            <a:off x="2630092" y="931069"/>
            <a:ext cx="3882629" cy="4212432"/>
            <a:chOff x="3506788" y="1241425"/>
            <a:chExt cx="5176838" cy="5616576"/>
          </a:xfrm>
        </p:grpSpPr>
        <p:sp>
          <p:nvSpPr>
            <p:cNvPr id="5" name="Freeform 5"/>
            <p:cNvSpPr>
              <a:spLocks/>
            </p:cNvSpPr>
            <p:nvPr/>
          </p:nvSpPr>
          <p:spPr bwMode="auto">
            <a:xfrm>
              <a:off x="4200526" y="5394325"/>
              <a:ext cx="1524000" cy="1463675"/>
            </a:xfrm>
            <a:custGeom>
              <a:avLst/>
              <a:gdLst>
                <a:gd name="T0" fmla="*/ 0 w 688"/>
                <a:gd name="T1" fmla="*/ 0 h 661"/>
                <a:gd name="T2" fmla="*/ 0 w 688"/>
                <a:gd name="T3" fmla="*/ 246 h 661"/>
                <a:gd name="T4" fmla="*/ 82 w 688"/>
                <a:gd name="T5" fmla="*/ 328 h 661"/>
                <a:gd name="T6" fmla="*/ 606 w 688"/>
                <a:gd name="T7" fmla="*/ 328 h 661"/>
                <a:gd name="T8" fmla="*/ 688 w 688"/>
                <a:gd name="T9" fmla="*/ 409 h 661"/>
                <a:gd name="T10" fmla="*/ 688 w 688"/>
                <a:gd name="T11" fmla="*/ 661 h 661"/>
              </a:gdLst>
              <a:ahLst/>
              <a:cxnLst>
                <a:cxn ang="0">
                  <a:pos x="T0" y="T1"/>
                </a:cxn>
                <a:cxn ang="0">
                  <a:pos x="T2" y="T3"/>
                </a:cxn>
                <a:cxn ang="0">
                  <a:pos x="T4" y="T5"/>
                </a:cxn>
                <a:cxn ang="0">
                  <a:pos x="T6" y="T7"/>
                </a:cxn>
                <a:cxn ang="0">
                  <a:pos x="T8" y="T9"/>
                </a:cxn>
                <a:cxn ang="0">
                  <a:pos x="T10" y="T11"/>
                </a:cxn>
              </a:cxnLst>
              <a:rect l="0" t="0" r="r" b="b"/>
              <a:pathLst>
                <a:path w="688" h="661">
                  <a:moveTo>
                    <a:pt x="0" y="0"/>
                  </a:moveTo>
                  <a:cubicBezTo>
                    <a:pt x="0" y="246"/>
                    <a:pt x="0" y="246"/>
                    <a:pt x="0" y="246"/>
                  </a:cubicBezTo>
                  <a:cubicBezTo>
                    <a:pt x="0" y="291"/>
                    <a:pt x="37" y="328"/>
                    <a:pt x="82" y="328"/>
                  </a:cubicBezTo>
                  <a:cubicBezTo>
                    <a:pt x="606" y="328"/>
                    <a:pt x="606" y="328"/>
                    <a:pt x="606" y="328"/>
                  </a:cubicBezTo>
                  <a:cubicBezTo>
                    <a:pt x="651" y="328"/>
                    <a:pt x="688" y="364"/>
                    <a:pt x="688" y="409"/>
                  </a:cubicBezTo>
                  <a:cubicBezTo>
                    <a:pt x="688" y="661"/>
                    <a:pt x="688" y="661"/>
                    <a:pt x="688" y="661"/>
                  </a:cubicBezTo>
                </a:path>
              </a:pathLst>
            </a:custGeom>
            <a:noFill/>
            <a:ln w="7937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165601" y="4892675"/>
              <a:ext cx="69850" cy="300038"/>
            </a:xfrm>
            <a:custGeom>
              <a:avLst/>
              <a:gdLst>
                <a:gd name="T0" fmla="*/ 32 w 32"/>
                <a:gd name="T1" fmla="*/ 0 h 136"/>
                <a:gd name="T2" fmla="*/ 0 w 32"/>
                <a:gd name="T3" fmla="*/ 0 h 136"/>
                <a:gd name="T4" fmla="*/ 1 w 32"/>
                <a:gd name="T5" fmla="*/ 25 h 136"/>
                <a:gd name="T6" fmla="*/ 1 w 32"/>
                <a:gd name="T7" fmla="*/ 136 h 136"/>
                <a:gd name="T8" fmla="*/ 30 w 32"/>
                <a:gd name="T9" fmla="*/ 136 h 136"/>
                <a:gd name="T10" fmla="*/ 30 w 32"/>
                <a:gd name="T11" fmla="*/ 25 h 136"/>
                <a:gd name="T12" fmla="*/ 32 w 32"/>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32" h="136">
                  <a:moveTo>
                    <a:pt x="32" y="0"/>
                  </a:moveTo>
                  <a:cubicBezTo>
                    <a:pt x="0" y="0"/>
                    <a:pt x="0" y="0"/>
                    <a:pt x="0" y="0"/>
                  </a:cubicBezTo>
                  <a:cubicBezTo>
                    <a:pt x="2" y="14"/>
                    <a:pt x="1" y="25"/>
                    <a:pt x="1" y="25"/>
                  </a:cubicBezTo>
                  <a:cubicBezTo>
                    <a:pt x="1" y="136"/>
                    <a:pt x="1" y="136"/>
                    <a:pt x="1" y="136"/>
                  </a:cubicBezTo>
                  <a:cubicBezTo>
                    <a:pt x="30" y="136"/>
                    <a:pt x="30" y="136"/>
                    <a:pt x="30" y="136"/>
                  </a:cubicBezTo>
                  <a:cubicBezTo>
                    <a:pt x="30" y="25"/>
                    <a:pt x="30" y="25"/>
                    <a:pt x="30" y="25"/>
                  </a:cubicBezTo>
                  <a:cubicBezTo>
                    <a:pt x="30" y="25"/>
                    <a:pt x="30" y="14"/>
                    <a:pt x="32"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4260851" y="4781550"/>
              <a:ext cx="120650" cy="88900"/>
            </a:xfrm>
            <a:custGeom>
              <a:avLst/>
              <a:gdLst>
                <a:gd name="T0" fmla="*/ 41 w 55"/>
                <a:gd name="T1" fmla="*/ 4 h 40"/>
                <a:gd name="T2" fmla="*/ 26 w 55"/>
                <a:gd name="T3" fmla="*/ 0 h 40"/>
                <a:gd name="T4" fmla="*/ 0 w 55"/>
                <a:gd name="T5" fmla="*/ 40 h 40"/>
                <a:gd name="T6" fmla="*/ 36 w 55"/>
                <a:gd name="T7" fmla="*/ 40 h 40"/>
                <a:gd name="T8" fmla="*/ 54 w 55"/>
                <a:gd name="T9" fmla="*/ 28 h 40"/>
                <a:gd name="T10" fmla="*/ 41 w 55"/>
                <a:gd name="T11" fmla="*/ 4 h 40"/>
              </a:gdLst>
              <a:ahLst/>
              <a:cxnLst>
                <a:cxn ang="0">
                  <a:pos x="T0" y="T1"/>
                </a:cxn>
                <a:cxn ang="0">
                  <a:pos x="T2" y="T3"/>
                </a:cxn>
                <a:cxn ang="0">
                  <a:pos x="T4" y="T5"/>
                </a:cxn>
                <a:cxn ang="0">
                  <a:pos x="T6" y="T7"/>
                </a:cxn>
                <a:cxn ang="0">
                  <a:pos x="T8" y="T9"/>
                </a:cxn>
                <a:cxn ang="0">
                  <a:pos x="T10" y="T11"/>
                </a:cxn>
              </a:cxnLst>
              <a:rect l="0" t="0" r="r" b="b"/>
              <a:pathLst>
                <a:path w="55" h="40">
                  <a:moveTo>
                    <a:pt x="41" y="4"/>
                  </a:moveTo>
                  <a:cubicBezTo>
                    <a:pt x="35" y="1"/>
                    <a:pt x="31" y="0"/>
                    <a:pt x="26" y="0"/>
                  </a:cubicBezTo>
                  <a:cubicBezTo>
                    <a:pt x="10" y="0"/>
                    <a:pt x="3" y="23"/>
                    <a:pt x="0" y="40"/>
                  </a:cubicBezTo>
                  <a:cubicBezTo>
                    <a:pt x="36" y="40"/>
                    <a:pt x="36" y="40"/>
                    <a:pt x="36" y="40"/>
                  </a:cubicBezTo>
                  <a:cubicBezTo>
                    <a:pt x="45" y="40"/>
                    <a:pt x="52" y="35"/>
                    <a:pt x="54" y="28"/>
                  </a:cubicBezTo>
                  <a:cubicBezTo>
                    <a:pt x="55" y="21"/>
                    <a:pt x="53" y="11"/>
                    <a:pt x="41" y="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4016376" y="4781550"/>
              <a:ext cx="123825" cy="88900"/>
            </a:xfrm>
            <a:custGeom>
              <a:avLst/>
              <a:gdLst>
                <a:gd name="T0" fmla="*/ 30 w 56"/>
                <a:gd name="T1" fmla="*/ 0 h 40"/>
                <a:gd name="T2" fmla="*/ 15 w 56"/>
                <a:gd name="T3" fmla="*/ 4 h 40"/>
                <a:gd name="T4" fmla="*/ 2 w 56"/>
                <a:gd name="T5" fmla="*/ 28 h 40"/>
                <a:gd name="T6" fmla="*/ 20 w 56"/>
                <a:gd name="T7" fmla="*/ 40 h 40"/>
                <a:gd name="T8" fmla="*/ 56 w 56"/>
                <a:gd name="T9" fmla="*/ 40 h 40"/>
                <a:gd name="T10" fmla="*/ 30 w 56"/>
                <a:gd name="T11" fmla="*/ 0 h 40"/>
              </a:gdLst>
              <a:ahLst/>
              <a:cxnLst>
                <a:cxn ang="0">
                  <a:pos x="T0" y="T1"/>
                </a:cxn>
                <a:cxn ang="0">
                  <a:pos x="T2" y="T3"/>
                </a:cxn>
                <a:cxn ang="0">
                  <a:pos x="T4" y="T5"/>
                </a:cxn>
                <a:cxn ang="0">
                  <a:pos x="T6" y="T7"/>
                </a:cxn>
                <a:cxn ang="0">
                  <a:pos x="T8" y="T9"/>
                </a:cxn>
                <a:cxn ang="0">
                  <a:pos x="T10" y="T11"/>
                </a:cxn>
              </a:cxnLst>
              <a:rect l="0" t="0" r="r" b="b"/>
              <a:pathLst>
                <a:path w="56" h="40">
                  <a:moveTo>
                    <a:pt x="30" y="0"/>
                  </a:moveTo>
                  <a:cubicBezTo>
                    <a:pt x="25" y="0"/>
                    <a:pt x="21" y="1"/>
                    <a:pt x="15" y="4"/>
                  </a:cubicBezTo>
                  <a:cubicBezTo>
                    <a:pt x="3" y="11"/>
                    <a:pt x="0" y="21"/>
                    <a:pt x="2" y="28"/>
                  </a:cubicBezTo>
                  <a:cubicBezTo>
                    <a:pt x="4" y="35"/>
                    <a:pt x="11" y="40"/>
                    <a:pt x="20" y="40"/>
                  </a:cubicBezTo>
                  <a:cubicBezTo>
                    <a:pt x="56" y="40"/>
                    <a:pt x="56" y="40"/>
                    <a:pt x="56" y="40"/>
                  </a:cubicBezTo>
                  <a:cubicBezTo>
                    <a:pt x="53" y="23"/>
                    <a:pt x="46" y="0"/>
                    <a:pt x="3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noEditPoints="1"/>
            </p:cNvSpPr>
            <p:nvPr/>
          </p:nvSpPr>
          <p:spPr bwMode="auto">
            <a:xfrm>
              <a:off x="3867151" y="4454525"/>
              <a:ext cx="658813" cy="968375"/>
            </a:xfrm>
            <a:custGeom>
              <a:avLst/>
              <a:gdLst>
                <a:gd name="T0" fmla="*/ 139 w 297"/>
                <a:gd name="T1" fmla="*/ 6 h 438"/>
                <a:gd name="T2" fmla="*/ 3 w 297"/>
                <a:gd name="T3" fmla="*/ 142 h 438"/>
                <a:gd name="T4" fmla="*/ 50 w 297"/>
                <a:gd name="T5" fmla="*/ 261 h 438"/>
                <a:gd name="T6" fmla="*/ 86 w 297"/>
                <a:gd name="T7" fmla="*/ 342 h 438"/>
                <a:gd name="T8" fmla="*/ 86 w 297"/>
                <a:gd name="T9" fmla="*/ 394 h 438"/>
                <a:gd name="T10" fmla="*/ 105 w 297"/>
                <a:gd name="T11" fmla="*/ 414 h 438"/>
                <a:gd name="T12" fmla="*/ 116 w 297"/>
                <a:gd name="T13" fmla="*/ 414 h 438"/>
                <a:gd name="T14" fmla="*/ 150 w 297"/>
                <a:gd name="T15" fmla="*/ 438 h 438"/>
                <a:gd name="T16" fmla="*/ 184 w 297"/>
                <a:gd name="T17" fmla="*/ 414 h 438"/>
                <a:gd name="T18" fmla="*/ 195 w 297"/>
                <a:gd name="T19" fmla="*/ 414 h 438"/>
                <a:gd name="T20" fmla="*/ 214 w 297"/>
                <a:gd name="T21" fmla="*/ 394 h 438"/>
                <a:gd name="T22" fmla="*/ 214 w 297"/>
                <a:gd name="T23" fmla="*/ 342 h 438"/>
                <a:gd name="T24" fmla="*/ 249 w 297"/>
                <a:gd name="T25" fmla="*/ 261 h 438"/>
                <a:gd name="T26" fmla="*/ 297 w 297"/>
                <a:gd name="T27" fmla="*/ 153 h 438"/>
                <a:gd name="T28" fmla="*/ 139 w 297"/>
                <a:gd name="T29" fmla="*/ 6 h 438"/>
                <a:gd name="T30" fmla="*/ 240 w 297"/>
                <a:gd name="T31" fmla="*/ 178 h 438"/>
                <a:gd name="T32" fmla="*/ 213 w 297"/>
                <a:gd name="T33" fmla="*/ 198 h 438"/>
                <a:gd name="T34" fmla="*/ 176 w 297"/>
                <a:gd name="T35" fmla="*/ 198 h 438"/>
                <a:gd name="T36" fmla="*/ 174 w 297"/>
                <a:gd name="T37" fmla="*/ 223 h 438"/>
                <a:gd name="T38" fmla="*/ 174 w 297"/>
                <a:gd name="T39" fmla="*/ 334 h 438"/>
                <a:gd name="T40" fmla="*/ 197 w 297"/>
                <a:gd name="T41" fmla="*/ 334 h 438"/>
                <a:gd name="T42" fmla="*/ 202 w 297"/>
                <a:gd name="T43" fmla="*/ 338 h 438"/>
                <a:gd name="T44" fmla="*/ 197 w 297"/>
                <a:gd name="T45" fmla="*/ 343 h 438"/>
                <a:gd name="T46" fmla="*/ 141 w 297"/>
                <a:gd name="T47" fmla="*/ 343 h 438"/>
                <a:gd name="T48" fmla="*/ 199 w 297"/>
                <a:gd name="T49" fmla="*/ 358 h 438"/>
                <a:gd name="T50" fmla="*/ 202 w 297"/>
                <a:gd name="T51" fmla="*/ 363 h 438"/>
                <a:gd name="T52" fmla="*/ 198 w 297"/>
                <a:gd name="T53" fmla="*/ 368 h 438"/>
                <a:gd name="T54" fmla="*/ 141 w 297"/>
                <a:gd name="T55" fmla="*/ 370 h 438"/>
                <a:gd name="T56" fmla="*/ 198 w 297"/>
                <a:gd name="T57" fmla="*/ 383 h 438"/>
                <a:gd name="T58" fmla="*/ 202 w 297"/>
                <a:gd name="T59" fmla="*/ 388 h 438"/>
                <a:gd name="T60" fmla="*/ 197 w 297"/>
                <a:gd name="T61" fmla="*/ 392 h 438"/>
                <a:gd name="T62" fmla="*/ 102 w 297"/>
                <a:gd name="T63" fmla="*/ 392 h 438"/>
                <a:gd name="T64" fmla="*/ 98 w 297"/>
                <a:gd name="T65" fmla="*/ 387 h 438"/>
                <a:gd name="T66" fmla="*/ 102 w 297"/>
                <a:gd name="T67" fmla="*/ 383 h 438"/>
                <a:gd name="T68" fmla="*/ 151 w 297"/>
                <a:gd name="T69" fmla="*/ 383 h 438"/>
                <a:gd name="T70" fmla="*/ 101 w 297"/>
                <a:gd name="T71" fmla="*/ 372 h 438"/>
                <a:gd name="T72" fmla="*/ 98 w 297"/>
                <a:gd name="T73" fmla="*/ 367 h 438"/>
                <a:gd name="T74" fmla="*/ 102 w 297"/>
                <a:gd name="T75" fmla="*/ 362 h 438"/>
                <a:gd name="T76" fmla="*/ 165 w 297"/>
                <a:gd name="T77" fmla="*/ 360 h 438"/>
                <a:gd name="T78" fmla="*/ 101 w 297"/>
                <a:gd name="T79" fmla="*/ 343 h 438"/>
                <a:gd name="T80" fmla="*/ 98 w 297"/>
                <a:gd name="T81" fmla="*/ 338 h 438"/>
                <a:gd name="T82" fmla="*/ 102 w 297"/>
                <a:gd name="T83" fmla="*/ 334 h 438"/>
                <a:gd name="T84" fmla="*/ 126 w 297"/>
                <a:gd name="T85" fmla="*/ 334 h 438"/>
                <a:gd name="T86" fmla="*/ 126 w 297"/>
                <a:gd name="T87" fmla="*/ 223 h 438"/>
                <a:gd name="T88" fmla="*/ 124 w 297"/>
                <a:gd name="T89" fmla="*/ 198 h 438"/>
                <a:gd name="T90" fmla="*/ 87 w 297"/>
                <a:gd name="T91" fmla="*/ 198 h 438"/>
                <a:gd name="T92" fmla="*/ 60 w 297"/>
                <a:gd name="T93" fmla="*/ 178 h 438"/>
                <a:gd name="T94" fmla="*/ 78 w 297"/>
                <a:gd name="T95" fmla="*/ 144 h 438"/>
                <a:gd name="T96" fmla="*/ 97 w 297"/>
                <a:gd name="T97" fmla="*/ 138 h 438"/>
                <a:gd name="T98" fmla="*/ 133 w 297"/>
                <a:gd name="T99" fmla="*/ 188 h 438"/>
                <a:gd name="T100" fmla="*/ 167 w 297"/>
                <a:gd name="T101" fmla="*/ 188 h 438"/>
                <a:gd name="T102" fmla="*/ 203 w 297"/>
                <a:gd name="T103" fmla="*/ 138 h 438"/>
                <a:gd name="T104" fmla="*/ 222 w 297"/>
                <a:gd name="T105" fmla="*/ 144 h 438"/>
                <a:gd name="T106" fmla="*/ 240 w 297"/>
                <a:gd name="T107" fmla="*/ 17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7" h="438">
                  <a:moveTo>
                    <a:pt x="139" y="6"/>
                  </a:moveTo>
                  <a:cubicBezTo>
                    <a:pt x="67" y="11"/>
                    <a:pt x="8" y="70"/>
                    <a:pt x="3" y="142"/>
                  </a:cubicBezTo>
                  <a:cubicBezTo>
                    <a:pt x="0" y="189"/>
                    <a:pt x="18" y="232"/>
                    <a:pt x="50" y="261"/>
                  </a:cubicBezTo>
                  <a:cubicBezTo>
                    <a:pt x="72" y="282"/>
                    <a:pt x="86" y="311"/>
                    <a:pt x="86" y="342"/>
                  </a:cubicBezTo>
                  <a:cubicBezTo>
                    <a:pt x="86" y="394"/>
                    <a:pt x="86" y="394"/>
                    <a:pt x="86" y="394"/>
                  </a:cubicBezTo>
                  <a:cubicBezTo>
                    <a:pt x="86" y="405"/>
                    <a:pt x="94" y="414"/>
                    <a:pt x="105" y="414"/>
                  </a:cubicBezTo>
                  <a:cubicBezTo>
                    <a:pt x="116" y="414"/>
                    <a:pt x="116" y="414"/>
                    <a:pt x="116" y="414"/>
                  </a:cubicBezTo>
                  <a:cubicBezTo>
                    <a:pt x="121" y="428"/>
                    <a:pt x="134" y="438"/>
                    <a:pt x="150" y="438"/>
                  </a:cubicBezTo>
                  <a:cubicBezTo>
                    <a:pt x="166" y="438"/>
                    <a:pt x="179" y="428"/>
                    <a:pt x="184" y="414"/>
                  </a:cubicBezTo>
                  <a:cubicBezTo>
                    <a:pt x="195" y="414"/>
                    <a:pt x="195" y="414"/>
                    <a:pt x="195" y="414"/>
                  </a:cubicBezTo>
                  <a:cubicBezTo>
                    <a:pt x="205" y="414"/>
                    <a:pt x="214" y="405"/>
                    <a:pt x="214" y="394"/>
                  </a:cubicBezTo>
                  <a:cubicBezTo>
                    <a:pt x="214" y="342"/>
                    <a:pt x="214" y="342"/>
                    <a:pt x="214" y="342"/>
                  </a:cubicBezTo>
                  <a:cubicBezTo>
                    <a:pt x="214" y="311"/>
                    <a:pt x="227" y="282"/>
                    <a:pt x="249" y="261"/>
                  </a:cubicBezTo>
                  <a:cubicBezTo>
                    <a:pt x="279" y="235"/>
                    <a:pt x="297" y="196"/>
                    <a:pt x="297" y="153"/>
                  </a:cubicBezTo>
                  <a:cubicBezTo>
                    <a:pt x="297" y="68"/>
                    <a:pt x="225" y="0"/>
                    <a:pt x="139" y="6"/>
                  </a:cubicBezTo>
                  <a:close/>
                  <a:moveTo>
                    <a:pt x="240" y="178"/>
                  </a:moveTo>
                  <a:cubicBezTo>
                    <a:pt x="237" y="190"/>
                    <a:pt x="226" y="198"/>
                    <a:pt x="213" y="198"/>
                  </a:cubicBezTo>
                  <a:cubicBezTo>
                    <a:pt x="176" y="198"/>
                    <a:pt x="176" y="198"/>
                    <a:pt x="176" y="198"/>
                  </a:cubicBezTo>
                  <a:cubicBezTo>
                    <a:pt x="174" y="212"/>
                    <a:pt x="174" y="223"/>
                    <a:pt x="174" y="223"/>
                  </a:cubicBezTo>
                  <a:cubicBezTo>
                    <a:pt x="174" y="334"/>
                    <a:pt x="174" y="334"/>
                    <a:pt x="174" y="334"/>
                  </a:cubicBezTo>
                  <a:cubicBezTo>
                    <a:pt x="197" y="334"/>
                    <a:pt x="197" y="334"/>
                    <a:pt x="197" y="334"/>
                  </a:cubicBezTo>
                  <a:cubicBezTo>
                    <a:pt x="200" y="334"/>
                    <a:pt x="202" y="336"/>
                    <a:pt x="202" y="338"/>
                  </a:cubicBezTo>
                  <a:cubicBezTo>
                    <a:pt x="202" y="341"/>
                    <a:pt x="200" y="343"/>
                    <a:pt x="197" y="343"/>
                  </a:cubicBezTo>
                  <a:cubicBezTo>
                    <a:pt x="141" y="343"/>
                    <a:pt x="141" y="343"/>
                    <a:pt x="141" y="343"/>
                  </a:cubicBezTo>
                  <a:cubicBezTo>
                    <a:pt x="199" y="358"/>
                    <a:pt x="199" y="358"/>
                    <a:pt x="199" y="358"/>
                  </a:cubicBezTo>
                  <a:cubicBezTo>
                    <a:pt x="201" y="359"/>
                    <a:pt x="203" y="361"/>
                    <a:pt x="202" y="363"/>
                  </a:cubicBezTo>
                  <a:cubicBezTo>
                    <a:pt x="202" y="366"/>
                    <a:pt x="200" y="368"/>
                    <a:pt x="198" y="368"/>
                  </a:cubicBezTo>
                  <a:cubicBezTo>
                    <a:pt x="141" y="370"/>
                    <a:pt x="141" y="370"/>
                    <a:pt x="141" y="370"/>
                  </a:cubicBezTo>
                  <a:cubicBezTo>
                    <a:pt x="198" y="383"/>
                    <a:pt x="198" y="383"/>
                    <a:pt x="198" y="383"/>
                  </a:cubicBezTo>
                  <a:cubicBezTo>
                    <a:pt x="201" y="383"/>
                    <a:pt x="203" y="385"/>
                    <a:pt x="202" y="388"/>
                  </a:cubicBezTo>
                  <a:cubicBezTo>
                    <a:pt x="202" y="390"/>
                    <a:pt x="200" y="392"/>
                    <a:pt x="197" y="392"/>
                  </a:cubicBezTo>
                  <a:cubicBezTo>
                    <a:pt x="102" y="392"/>
                    <a:pt x="102" y="392"/>
                    <a:pt x="102" y="392"/>
                  </a:cubicBezTo>
                  <a:cubicBezTo>
                    <a:pt x="100" y="392"/>
                    <a:pt x="98" y="390"/>
                    <a:pt x="98" y="387"/>
                  </a:cubicBezTo>
                  <a:cubicBezTo>
                    <a:pt x="98" y="385"/>
                    <a:pt x="100" y="383"/>
                    <a:pt x="102" y="383"/>
                  </a:cubicBezTo>
                  <a:cubicBezTo>
                    <a:pt x="151" y="383"/>
                    <a:pt x="151" y="383"/>
                    <a:pt x="151" y="383"/>
                  </a:cubicBezTo>
                  <a:cubicBezTo>
                    <a:pt x="101" y="372"/>
                    <a:pt x="101" y="372"/>
                    <a:pt x="101" y="372"/>
                  </a:cubicBezTo>
                  <a:cubicBezTo>
                    <a:pt x="99" y="372"/>
                    <a:pt x="97" y="369"/>
                    <a:pt x="98" y="367"/>
                  </a:cubicBezTo>
                  <a:cubicBezTo>
                    <a:pt x="98" y="365"/>
                    <a:pt x="100" y="363"/>
                    <a:pt x="102" y="362"/>
                  </a:cubicBezTo>
                  <a:cubicBezTo>
                    <a:pt x="165" y="360"/>
                    <a:pt x="165" y="360"/>
                    <a:pt x="165" y="360"/>
                  </a:cubicBezTo>
                  <a:cubicBezTo>
                    <a:pt x="101" y="343"/>
                    <a:pt x="101" y="343"/>
                    <a:pt x="101" y="343"/>
                  </a:cubicBezTo>
                  <a:cubicBezTo>
                    <a:pt x="99" y="343"/>
                    <a:pt x="97" y="340"/>
                    <a:pt x="98" y="338"/>
                  </a:cubicBezTo>
                  <a:cubicBezTo>
                    <a:pt x="98" y="335"/>
                    <a:pt x="100" y="334"/>
                    <a:pt x="102" y="334"/>
                  </a:cubicBezTo>
                  <a:cubicBezTo>
                    <a:pt x="126" y="334"/>
                    <a:pt x="126" y="334"/>
                    <a:pt x="126" y="334"/>
                  </a:cubicBezTo>
                  <a:cubicBezTo>
                    <a:pt x="126" y="223"/>
                    <a:pt x="126" y="223"/>
                    <a:pt x="126" y="223"/>
                  </a:cubicBezTo>
                  <a:cubicBezTo>
                    <a:pt x="126" y="223"/>
                    <a:pt x="126" y="212"/>
                    <a:pt x="124" y="198"/>
                  </a:cubicBezTo>
                  <a:cubicBezTo>
                    <a:pt x="87" y="198"/>
                    <a:pt x="87" y="198"/>
                    <a:pt x="87" y="198"/>
                  </a:cubicBezTo>
                  <a:cubicBezTo>
                    <a:pt x="74" y="198"/>
                    <a:pt x="63" y="190"/>
                    <a:pt x="60" y="178"/>
                  </a:cubicBezTo>
                  <a:cubicBezTo>
                    <a:pt x="56" y="165"/>
                    <a:pt x="63" y="151"/>
                    <a:pt x="78" y="144"/>
                  </a:cubicBezTo>
                  <a:cubicBezTo>
                    <a:pt x="84" y="140"/>
                    <a:pt x="91" y="138"/>
                    <a:pt x="97" y="138"/>
                  </a:cubicBezTo>
                  <a:cubicBezTo>
                    <a:pt x="109" y="138"/>
                    <a:pt x="126" y="147"/>
                    <a:pt x="133" y="188"/>
                  </a:cubicBezTo>
                  <a:cubicBezTo>
                    <a:pt x="167" y="188"/>
                    <a:pt x="167" y="188"/>
                    <a:pt x="167" y="188"/>
                  </a:cubicBezTo>
                  <a:cubicBezTo>
                    <a:pt x="174" y="147"/>
                    <a:pt x="191" y="138"/>
                    <a:pt x="203" y="138"/>
                  </a:cubicBezTo>
                  <a:cubicBezTo>
                    <a:pt x="209" y="138"/>
                    <a:pt x="216" y="140"/>
                    <a:pt x="222" y="144"/>
                  </a:cubicBezTo>
                  <a:cubicBezTo>
                    <a:pt x="236" y="151"/>
                    <a:pt x="243" y="165"/>
                    <a:pt x="240" y="17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noEditPoints="1"/>
            </p:cNvSpPr>
            <p:nvPr/>
          </p:nvSpPr>
          <p:spPr bwMode="auto">
            <a:xfrm>
              <a:off x="8056563" y="3081338"/>
              <a:ext cx="627063" cy="730250"/>
            </a:xfrm>
            <a:custGeom>
              <a:avLst/>
              <a:gdLst>
                <a:gd name="T0" fmla="*/ 194 w 283"/>
                <a:gd name="T1" fmla="*/ 330 h 330"/>
                <a:gd name="T2" fmla="*/ 89 w 283"/>
                <a:gd name="T3" fmla="*/ 330 h 330"/>
                <a:gd name="T4" fmla="*/ 85 w 283"/>
                <a:gd name="T5" fmla="*/ 325 h 330"/>
                <a:gd name="T6" fmla="*/ 86 w 283"/>
                <a:gd name="T7" fmla="*/ 322 h 330"/>
                <a:gd name="T8" fmla="*/ 43 w 283"/>
                <a:gd name="T9" fmla="*/ 229 h 330"/>
                <a:gd name="T10" fmla="*/ 0 w 283"/>
                <a:gd name="T11" fmla="*/ 132 h 330"/>
                <a:gd name="T12" fmla="*/ 142 w 283"/>
                <a:gd name="T13" fmla="*/ 0 h 330"/>
                <a:gd name="T14" fmla="*/ 240 w 283"/>
                <a:gd name="T15" fmla="*/ 40 h 330"/>
                <a:gd name="T16" fmla="*/ 283 w 283"/>
                <a:gd name="T17" fmla="*/ 132 h 330"/>
                <a:gd name="T18" fmla="*/ 240 w 283"/>
                <a:gd name="T19" fmla="*/ 229 h 330"/>
                <a:gd name="T20" fmla="*/ 197 w 283"/>
                <a:gd name="T21" fmla="*/ 322 h 330"/>
                <a:gd name="T22" fmla="*/ 199 w 283"/>
                <a:gd name="T23" fmla="*/ 325 h 330"/>
                <a:gd name="T24" fmla="*/ 194 w 283"/>
                <a:gd name="T25" fmla="*/ 330 h 330"/>
                <a:gd name="T26" fmla="*/ 95 w 283"/>
                <a:gd name="T27" fmla="*/ 320 h 330"/>
                <a:gd name="T28" fmla="*/ 188 w 283"/>
                <a:gd name="T29" fmla="*/ 320 h 330"/>
                <a:gd name="T30" fmla="*/ 232 w 283"/>
                <a:gd name="T31" fmla="*/ 224 h 330"/>
                <a:gd name="T32" fmla="*/ 274 w 283"/>
                <a:gd name="T33" fmla="*/ 132 h 330"/>
                <a:gd name="T34" fmla="*/ 142 w 283"/>
                <a:gd name="T35" fmla="*/ 9 h 330"/>
                <a:gd name="T36" fmla="*/ 9 w 283"/>
                <a:gd name="T37" fmla="*/ 132 h 330"/>
                <a:gd name="T38" fmla="*/ 51 w 283"/>
                <a:gd name="T39" fmla="*/ 224 h 330"/>
                <a:gd name="T40" fmla="*/ 95 w 283"/>
                <a:gd name="T41" fmla="*/ 32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3" h="330">
                  <a:moveTo>
                    <a:pt x="194" y="330"/>
                  </a:moveTo>
                  <a:cubicBezTo>
                    <a:pt x="89" y="330"/>
                    <a:pt x="89" y="330"/>
                    <a:pt x="89" y="330"/>
                  </a:cubicBezTo>
                  <a:cubicBezTo>
                    <a:pt x="87" y="330"/>
                    <a:pt x="85" y="328"/>
                    <a:pt x="85" y="325"/>
                  </a:cubicBezTo>
                  <a:cubicBezTo>
                    <a:pt x="85" y="324"/>
                    <a:pt x="85" y="323"/>
                    <a:pt x="86" y="322"/>
                  </a:cubicBezTo>
                  <a:cubicBezTo>
                    <a:pt x="85" y="287"/>
                    <a:pt x="64" y="258"/>
                    <a:pt x="43" y="229"/>
                  </a:cubicBezTo>
                  <a:cubicBezTo>
                    <a:pt x="22" y="200"/>
                    <a:pt x="0" y="169"/>
                    <a:pt x="0" y="132"/>
                  </a:cubicBezTo>
                  <a:cubicBezTo>
                    <a:pt x="0" y="68"/>
                    <a:pt x="54" y="0"/>
                    <a:pt x="142" y="0"/>
                  </a:cubicBezTo>
                  <a:cubicBezTo>
                    <a:pt x="177" y="0"/>
                    <a:pt x="213" y="14"/>
                    <a:pt x="240" y="40"/>
                  </a:cubicBezTo>
                  <a:cubicBezTo>
                    <a:pt x="267" y="65"/>
                    <a:pt x="283" y="99"/>
                    <a:pt x="283" y="132"/>
                  </a:cubicBezTo>
                  <a:cubicBezTo>
                    <a:pt x="283" y="169"/>
                    <a:pt x="261" y="200"/>
                    <a:pt x="240" y="229"/>
                  </a:cubicBezTo>
                  <a:cubicBezTo>
                    <a:pt x="219" y="258"/>
                    <a:pt x="199" y="287"/>
                    <a:pt x="197" y="322"/>
                  </a:cubicBezTo>
                  <a:cubicBezTo>
                    <a:pt x="198" y="323"/>
                    <a:pt x="199" y="324"/>
                    <a:pt x="199" y="325"/>
                  </a:cubicBezTo>
                  <a:cubicBezTo>
                    <a:pt x="199" y="328"/>
                    <a:pt x="197" y="330"/>
                    <a:pt x="194" y="330"/>
                  </a:cubicBezTo>
                  <a:close/>
                  <a:moveTo>
                    <a:pt x="95" y="320"/>
                  </a:moveTo>
                  <a:cubicBezTo>
                    <a:pt x="188" y="320"/>
                    <a:pt x="188" y="320"/>
                    <a:pt x="188" y="320"/>
                  </a:cubicBezTo>
                  <a:cubicBezTo>
                    <a:pt x="190" y="283"/>
                    <a:pt x="212" y="253"/>
                    <a:pt x="232" y="224"/>
                  </a:cubicBezTo>
                  <a:cubicBezTo>
                    <a:pt x="254" y="194"/>
                    <a:pt x="274" y="166"/>
                    <a:pt x="274" y="132"/>
                  </a:cubicBezTo>
                  <a:cubicBezTo>
                    <a:pt x="274" y="67"/>
                    <a:pt x="211" y="9"/>
                    <a:pt x="142" y="9"/>
                  </a:cubicBezTo>
                  <a:cubicBezTo>
                    <a:pt x="60" y="9"/>
                    <a:pt x="9" y="73"/>
                    <a:pt x="9" y="132"/>
                  </a:cubicBezTo>
                  <a:cubicBezTo>
                    <a:pt x="9" y="166"/>
                    <a:pt x="30" y="194"/>
                    <a:pt x="51" y="224"/>
                  </a:cubicBezTo>
                  <a:cubicBezTo>
                    <a:pt x="72" y="253"/>
                    <a:pt x="93" y="283"/>
                    <a:pt x="95" y="3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p:nvSpPr>
          <p:spPr bwMode="auto">
            <a:xfrm>
              <a:off x="8242301" y="3836988"/>
              <a:ext cx="257175" cy="96838"/>
            </a:xfrm>
            <a:custGeom>
              <a:avLst/>
              <a:gdLst>
                <a:gd name="T0" fmla="*/ 111 w 116"/>
                <a:gd name="T1" fmla="*/ 44 h 44"/>
                <a:gd name="T2" fmla="*/ 4 w 116"/>
                <a:gd name="T3" fmla="*/ 44 h 44"/>
                <a:gd name="T4" fmla="*/ 0 w 116"/>
                <a:gd name="T5" fmla="*/ 40 h 44"/>
                <a:gd name="T6" fmla="*/ 3 w 116"/>
                <a:gd name="T7" fmla="*/ 35 h 44"/>
                <a:gd name="T8" fmla="*/ 82 w 116"/>
                <a:gd name="T9" fmla="*/ 9 h 44"/>
                <a:gd name="T10" fmla="*/ 4 w 116"/>
                <a:gd name="T11" fmla="*/ 9 h 44"/>
                <a:gd name="T12" fmla="*/ 0 w 116"/>
                <a:gd name="T13" fmla="*/ 4 h 44"/>
                <a:gd name="T14" fmla="*/ 4 w 116"/>
                <a:gd name="T15" fmla="*/ 0 h 44"/>
                <a:gd name="T16" fmla="*/ 111 w 116"/>
                <a:gd name="T17" fmla="*/ 0 h 44"/>
                <a:gd name="T18" fmla="*/ 115 w 116"/>
                <a:gd name="T19" fmla="*/ 4 h 44"/>
                <a:gd name="T20" fmla="*/ 112 w 116"/>
                <a:gd name="T21" fmla="*/ 9 h 44"/>
                <a:gd name="T22" fmla="*/ 33 w 116"/>
                <a:gd name="T23" fmla="*/ 35 h 44"/>
                <a:gd name="T24" fmla="*/ 111 w 116"/>
                <a:gd name="T25" fmla="*/ 35 h 44"/>
                <a:gd name="T26" fmla="*/ 115 w 116"/>
                <a:gd name="T27" fmla="*/ 39 h 44"/>
                <a:gd name="T28" fmla="*/ 111 w 116"/>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44">
                  <a:moveTo>
                    <a:pt x="111" y="44"/>
                  </a:moveTo>
                  <a:cubicBezTo>
                    <a:pt x="4" y="44"/>
                    <a:pt x="4" y="44"/>
                    <a:pt x="4" y="44"/>
                  </a:cubicBezTo>
                  <a:cubicBezTo>
                    <a:pt x="2" y="44"/>
                    <a:pt x="0" y="42"/>
                    <a:pt x="0" y="40"/>
                  </a:cubicBezTo>
                  <a:cubicBezTo>
                    <a:pt x="0" y="38"/>
                    <a:pt x="1" y="36"/>
                    <a:pt x="3" y="35"/>
                  </a:cubicBezTo>
                  <a:cubicBezTo>
                    <a:pt x="82" y="9"/>
                    <a:pt x="82" y="9"/>
                    <a:pt x="82" y="9"/>
                  </a:cubicBezTo>
                  <a:cubicBezTo>
                    <a:pt x="4" y="9"/>
                    <a:pt x="4" y="9"/>
                    <a:pt x="4" y="9"/>
                  </a:cubicBezTo>
                  <a:cubicBezTo>
                    <a:pt x="2" y="9"/>
                    <a:pt x="0" y="7"/>
                    <a:pt x="0" y="4"/>
                  </a:cubicBezTo>
                  <a:cubicBezTo>
                    <a:pt x="0" y="2"/>
                    <a:pt x="2" y="0"/>
                    <a:pt x="4" y="0"/>
                  </a:cubicBezTo>
                  <a:cubicBezTo>
                    <a:pt x="111" y="0"/>
                    <a:pt x="111" y="0"/>
                    <a:pt x="111" y="0"/>
                  </a:cubicBezTo>
                  <a:cubicBezTo>
                    <a:pt x="113" y="0"/>
                    <a:pt x="115" y="1"/>
                    <a:pt x="115" y="4"/>
                  </a:cubicBezTo>
                  <a:cubicBezTo>
                    <a:pt x="116" y="6"/>
                    <a:pt x="114" y="8"/>
                    <a:pt x="112" y="9"/>
                  </a:cubicBezTo>
                  <a:cubicBezTo>
                    <a:pt x="33" y="35"/>
                    <a:pt x="33" y="35"/>
                    <a:pt x="33" y="35"/>
                  </a:cubicBezTo>
                  <a:cubicBezTo>
                    <a:pt x="111" y="35"/>
                    <a:pt x="111" y="35"/>
                    <a:pt x="111" y="35"/>
                  </a:cubicBezTo>
                  <a:cubicBezTo>
                    <a:pt x="113" y="35"/>
                    <a:pt x="115" y="37"/>
                    <a:pt x="115" y="39"/>
                  </a:cubicBezTo>
                  <a:cubicBezTo>
                    <a:pt x="115" y="42"/>
                    <a:pt x="113" y="44"/>
                    <a:pt x="111" y="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8242301" y="3960813"/>
              <a:ext cx="254000" cy="19050"/>
            </a:xfrm>
            <a:custGeom>
              <a:avLst/>
              <a:gdLst>
                <a:gd name="T0" fmla="*/ 111 w 115"/>
                <a:gd name="T1" fmla="*/ 9 h 9"/>
                <a:gd name="T2" fmla="*/ 4 w 115"/>
                <a:gd name="T3" fmla="*/ 9 h 9"/>
                <a:gd name="T4" fmla="*/ 0 w 115"/>
                <a:gd name="T5" fmla="*/ 4 h 9"/>
                <a:gd name="T6" fmla="*/ 4 w 115"/>
                <a:gd name="T7" fmla="*/ 0 h 9"/>
                <a:gd name="T8" fmla="*/ 111 w 115"/>
                <a:gd name="T9" fmla="*/ 0 h 9"/>
                <a:gd name="T10" fmla="*/ 115 w 115"/>
                <a:gd name="T11" fmla="*/ 4 h 9"/>
                <a:gd name="T12" fmla="*/ 111 w 11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15" h="9">
                  <a:moveTo>
                    <a:pt x="111" y="9"/>
                  </a:moveTo>
                  <a:cubicBezTo>
                    <a:pt x="4" y="9"/>
                    <a:pt x="4" y="9"/>
                    <a:pt x="4" y="9"/>
                  </a:cubicBezTo>
                  <a:cubicBezTo>
                    <a:pt x="2" y="9"/>
                    <a:pt x="0" y="7"/>
                    <a:pt x="0" y="4"/>
                  </a:cubicBezTo>
                  <a:cubicBezTo>
                    <a:pt x="0" y="2"/>
                    <a:pt x="2" y="0"/>
                    <a:pt x="4" y="0"/>
                  </a:cubicBezTo>
                  <a:cubicBezTo>
                    <a:pt x="111" y="0"/>
                    <a:pt x="111" y="0"/>
                    <a:pt x="111" y="0"/>
                  </a:cubicBezTo>
                  <a:cubicBezTo>
                    <a:pt x="113" y="0"/>
                    <a:pt x="115" y="2"/>
                    <a:pt x="115" y="4"/>
                  </a:cubicBezTo>
                  <a:cubicBezTo>
                    <a:pt x="115" y="7"/>
                    <a:pt x="113" y="9"/>
                    <a:pt x="111"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noEditPoints="1"/>
            </p:cNvSpPr>
            <p:nvPr/>
          </p:nvSpPr>
          <p:spPr bwMode="auto">
            <a:xfrm>
              <a:off x="8399463" y="3402013"/>
              <a:ext cx="147638" cy="112713"/>
            </a:xfrm>
            <a:custGeom>
              <a:avLst/>
              <a:gdLst>
                <a:gd name="T0" fmla="*/ 40 w 67"/>
                <a:gd name="T1" fmla="*/ 51 h 51"/>
                <a:gd name="T2" fmla="*/ 5 w 67"/>
                <a:gd name="T3" fmla="*/ 51 h 51"/>
                <a:gd name="T4" fmla="*/ 1 w 67"/>
                <a:gd name="T5" fmla="*/ 50 h 51"/>
                <a:gd name="T6" fmla="*/ 0 w 67"/>
                <a:gd name="T7" fmla="*/ 46 h 51"/>
                <a:gd name="T8" fmla="*/ 32 w 67"/>
                <a:gd name="T9" fmla="*/ 0 h 51"/>
                <a:gd name="T10" fmla="*/ 48 w 67"/>
                <a:gd name="T11" fmla="*/ 4 h 51"/>
                <a:gd name="T12" fmla="*/ 64 w 67"/>
                <a:gd name="T13" fmla="*/ 34 h 51"/>
                <a:gd name="T14" fmla="*/ 40 w 67"/>
                <a:gd name="T15" fmla="*/ 51 h 51"/>
                <a:gd name="T16" fmla="*/ 10 w 67"/>
                <a:gd name="T17" fmla="*/ 42 h 51"/>
                <a:gd name="T18" fmla="*/ 40 w 67"/>
                <a:gd name="T19" fmla="*/ 42 h 51"/>
                <a:gd name="T20" fmla="*/ 55 w 67"/>
                <a:gd name="T21" fmla="*/ 32 h 51"/>
                <a:gd name="T22" fmla="*/ 44 w 67"/>
                <a:gd name="T23" fmla="*/ 12 h 51"/>
                <a:gd name="T24" fmla="*/ 32 w 67"/>
                <a:gd name="T25" fmla="*/ 9 h 51"/>
                <a:gd name="T26" fmla="*/ 10 w 67"/>
                <a:gd name="T2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51">
                  <a:moveTo>
                    <a:pt x="40" y="51"/>
                  </a:moveTo>
                  <a:cubicBezTo>
                    <a:pt x="5" y="51"/>
                    <a:pt x="5" y="51"/>
                    <a:pt x="5" y="51"/>
                  </a:cubicBezTo>
                  <a:cubicBezTo>
                    <a:pt x="4" y="51"/>
                    <a:pt x="2" y="51"/>
                    <a:pt x="1" y="50"/>
                  </a:cubicBezTo>
                  <a:cubicBezTo>
                    <a:pt x="1" y="49"/>
                    <a:pt x="0" y="47"/>
                    <a:pt x="0" y="46"/>
                  </a:cubicBezTo>
                  <a:cubicBezTo>
                    <a:pt x="6" y="8"/>
                    <a:pt x="21" y="0"/>
                    <a:pt x="32" y="0"/>
                  </a:cubicBezTo>
                  <a:cubicBezTo>
                    <a:pt x="37" y="0"/>
                    <a:pt x="42" y="1"/>
                    <a:pt x="48" y="4"/>
                  </a:cubicBezTo>
                  <a:cubicBezTo>
                    <a:pt x="60" y="11"/>
                    <a:pt x="67" y="23"/>
                    <a:pt x="64" y="34"/>
                  </a:cubicBezTo>
                  <a:cubicBezTo>
                    <a:pt x="61" y="44"/>
                    <a:pt x="52" y="51"/>
                    <a:pt x="40" y="51"/>
                  </a:cubicBezTo>
                  <a:close/>
                  <a:moveTo>
                    <a:pt x="10" y="42"/>
                  </a:moveTo>
                  <a:cubicBezTo>
                    <a:pt x="40" y="42"/>
                    <a:pt x="40" y="42"/>
                    <a:pt x="40" y="42"/>
                  </a:cubicBezTo>
                  <a:cubicBezTo>
                    <a:pt x="48" y="42"/>
                    <a:pt x="53" y="38"/>
                    <a:pt x="55" y="32"/>
                  </a:cubicBezTo>
                  <a:cubicBezTo>
                    <a:pt x="56" y="26"/>
                    <a:pt x="54" y="18"/>
                    <a:pt x="44" y="12"/>
                  </a:cubicBezTo>
                  <a:cubicBezTo>
                    <a:pt x="39" y="10"/>
                    <a:pt x="35" y="9"/>
                    <a:pt x="32" y="9"/>
                  </a:cubicBezTo>
                  <a:cubicBezTo>
                    <a:pt x="19" y="9"/>
                    <a:pt x="13" y="28"/>
                    <a:pt x="10"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noEditPoints="1"/>
            </p:cNvSpPr>
            <p:nvPr/>
          </p:nvSpPr>
          <p:spPr bwMode="auto">
            <a:xfrm>
              <a:off x="8193088" y="3402013"/>
              <a:ext cx="146050" cy="112713"/>
            </a:xfrm>
            <a:custGeom>
              <a:avLst/>
              <a:gdLst>
                <a:gd name="T0" fmla="*/ 61 w 66"/>
                <a:gd name="T1" fmla="*/ 51 h 51"/>
                <a:gd name="T2" fmla="*/ 26 w 66"/>
                <a:gd name="T3" fmla="*/ 51 h 51"/>
                <a:gd name="T4" fmla="*/ 3 w 66"/>
                <a:gd name="T5" fmla="*/ 34 h 51"/>
                <a:gd name="T6" fmla="*/ 18 w 66"/>
                <a:gd name="T7" fmla="*/ 4 h 51"/>
                <a:gd name="T8" fmla="*/ 34 w 66"/>
                <a:gd name="T9" fmla="*/ 0 h 51"/>
                <a:gd name="T10" fmla="*/ 66 w 66"/>
                <a:gd name="T11" fmla="*/ 46 h 51"/>
                <a:gd name="T12" fmla="*/ 65 w 66"/>
                <a:gd name="T13" fmla="*/ 50 h 51"/>
                <a:gd name="T14" fmla="*/ 61 w 66"/>
                <a:gd name="T15" fmla="*/ 51 h 51"/>
                <a:gd name="T16" fmla="*/ 34 w 66"/>
                <a:gd name="T17" fmla="*/ 9 h 51"/>
                <a:gd name="T18" fmla="*/ 22 w 66"/>
                <a:gd name="T19" fmla="*/ 12 h 51"/>
                <a:gd name="T20" fmla="*/ 11 w 66"/>
                <a:gd name="T21" fmla="*/ 32 h 51"/>
                <a:gd name="T22" fmla="*/ 26 w 66"/>
                <a:gd name="T23" fmla="*/ 42 h 51"/>
                <a:gd name="T24" fmla="*/ 56 w 66"/>
                <a:gd name="T25" fmla="*/ 42 h 51"/>
                <a:gd name="T26" fmla="*/ 34 w 66"/>
                <a:gd name="T27"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51">
                  <a:moveTo>
                    <a:pt x="61" y="51"/>
                  </a:moveTo>
                  <a:cubicBezTo>
                    <a:pt x="26" y="51"/>
                    <a:pt x="26" y="51"/>
                    <a:pt x="26" y="51"/>
                  </a:cubicBezTo>
                  <a:cubicBezTo>
                    <a:pt x="15" y="51"/>
                    <a:pt x="5" y="44"/>
                    <a:pt x="3" y="34"/>
                  </a:cubicBezTo>
                  <a:cubicBezTo>
                    <a:pt x="0" y="23"/>
                    <a:pt x="6" y="11"/>
                    <a:pt x="18" y="4"/>
                  </a:cubicBezTo>
                  <a:cubicBezTo>
                    <a:pt x="24" y="1"/>
                    <a:pt x="29" y="0"/>
                    <a:pt x="34" y="0"/>
                  </a:cubicBezTo>
                  <a:cubicBezTo>
                    <a:pt x="46" y="0"/>
                    <a:pt x="60" y="8"/>
                    <a:pt x="66" y="46"/>
                  </a:cubicBezTo>
                  <a:cubicBezTo>
                    <a:pt x="66" y="47"/>
                    <a:pt x="66" y="49"/>
                    <a:pt x="65" y="50"/>
                  </a:cubicBezTo>
                  <a:cubicBezTo>
                    <a:pt x="64" y="51"/>
                    <a:pt x="63" y="51"/>
                    <a:pt x="61" y="51"/>
                  </a:cubicBezTo>
                  <a:close/>
                  <a:moveTo>
                    <a:pt x="34" y="9"/>
                  </a:moveTo>
                  <a:cubicBezTo>
                    <a:pt x="31" y="9"/>
                    <a:pt x="27" y="10"/>
                    <a:pt x="22" y="12"/>
                  </a:cubicBezTo>
                  <a:cubicBezTo>
                    <a:pt x="12" y="18"/>
                    <a:pt x="10" y="26"/>
                    <a:pt x="11" y="32"/>
                  </a:cubicBezTo>
                  <a:cubicBezTo>
                    <a:pt x="13" y="38"/>
                    <a:pt x="19" y="42"/>
                    <a:pt x="26" y="42"/>
                  </a:cubicBezTo>
                  <a:cubicBezTo>
                    <a:pt x="56" y="42"/>
                    <a:pt x="56" y="42"/>
                    <a:pt x="56" y="42"/>
                  </a:cubicBezTo>
                  <a:cubicBezTo>
                    <a:pt x="53" y="28"/>
                    <a:pt x="47" y="9"/>
                    <a:pt x="34"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noEditPoints="1"/>
            </p:cNvSpPr>
            <p:nvPr/>
          </p:nvSpPr>
          <p:spPr bwMode="auto">
            <a:xfrm>
              <a:off x="8320088" y="3495675"/>
              <a:ext cx="101600" cy="314325"/>
            </a:xfrm>
            <a:custGeom>
              <a:avLst/>
              <a:gdLst>
                <a:gd name="T0" fmla="*/ 39 w 46"/>
                <a:gd name="T1" fmla="*/ 142 h 142"/>
                <a:gd name="T2" fmla="*/ 6 w 46"/>
                <a:gd name="T3" fmla="*/ 142 h 142"/>
                <a:gd name="T4" fmla="*/ 2 w 46"/>
                <a:gd name="T5" fmla="*/ 137 h 142"/>
                <a:gd name="T6" fmla="*/ 2 w 46"/>
                <a:gd name="T7" fmla="*/ 30 h 142"/>
                <a:gd name="T8" fmla="*/ 0 w 46"/>
                <a:gd name="T9" fmla="*/ 5 h 142"/>
                <a:gd name="T10" fmla="*/ 1 w 46"/>
                <a:gd name="T11" fmla="*/ 2 h 142"/>
                <a:gd name="T12" fmla="*/ 4 w 46"/>
                <a:gd name="T13" fmla="*/ 0 h 142"/>
                <a:gd name="T14" fmla="*/ 41 w 46"/>
                <a:gd name="T15" fmla="*/ 0 h 142"/>
                <a:gd name="T16" fmla="*/ 44 w 46"/>
                <a:gd name="T17" fmla="*/ 2 h 142"/>
                <a:gd name="T18" fmla="*/ 45 w 46"/>
                <a:gd name="T19" fmla="*/ 5 h 142"/>
                <a:gd name="T20" fmla="*/ 44 w 46"/>
                <a:gd name="T21" fmla="*/ 30 h 142"/>
                <a:gd name="T22" fmla="*/ 44 w 46"/>
                <a:gd name="T23" fmla="*/ 137 h 142"/>
                <a:gd name="T24" fmla="*/ 39 w 46"/>
                <a:gd name="T25" fmla="*/ 142 h 142"/>
                <a:gd name="T26" fmla="*/ 11 w 46"/>
                <a:gd name="T27" fmla="*/ 133 h 142"/>
                <a:gd name="T28" fmla="*/ 35 w 46"/>
                <a:gd name="T29" fmla="*/ 133 h 142"/>
                <a:gd name="T30" fmla="*/ 35 w 46"/>
                <a:gd name="T31" fmla="*/ 30 h 142"/>
                <a:gd name="T32" fmla="*/ 36 w 46"/>
                <a:gd name="T33" fmla="*/ 9 h 142"/>
                <a:gd name="T34" fmla="*/ 10 w 46"/>
                <a:gd name="T35" fmla="*/ 9 h 142"/>
                <a:gd name="T36" fmla="*/ 11 w 46"/>
                <a:gd name="T37" fmla="*/ 31 h 142"/>
                <a:gd name="T38" fmla="*/ 11 w 46"/>
                <a:gd name="T39"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42">
                  <a:moveTo>
                    <a:pt x="39" y="142"/>
                  </a:moveTo>
                  <a:cubicBezTo>
                    <a:pt x="6" y="142"/>
                    <a:pt x="6" y="142"/>
                    <a:pt x="6" y="142"/>
                  </a:cubicBezTo>
                  <a:cubicBezTo>
                    <a:pt x="4" y="142"/>
                    <a:pt x="2" y="140"/>
                    <a:pt x="2" y="137"/>
                  </a:cubicBezTo>
                  <a:cubicBezTo>
                    <a:pt x="2" y="30"/>
                    <a:pt x="2" y="30"/>
                    <a:pt x="2" y="30"/>
                  </a:cubicBezTo>
                  <a:cubicBezTo>
                    <a:pt x="2" y="30"/>
                    <a:pt x="2" y="19"/>
                    <a:pt x="0" y="5"/>
                  </a:cubicBezTo>
                  <a:cubicBezTo>
                    <a:pt x="0" y="4"/>
                    <a:pt x="0" y="3"/>
                    <a:pt x="1" y="2"/>
                  </a:cubicBezTo>
                  <a:cubicBezTo>
                    <a:pt x="2" y="1"/>
                    <a:pt x="3" y="0"/>
                    <a:pt x="4" y="0"/>
                  </a:cubicBezTo>
                  <a:cubicBezTo>
                    <a:pt x="41" y="0"/>
                    <a:pt x="41" y="0"/>
                    <a:pt x="41" y="0"/>
                  </a:cubicBezTo>
                  <a:cubicBezTo>
                    <a:pt x="42" y="0"/>
                    <a:pt x="43" y="1"/>
                    <a:pt x="44" y="2"/>
                  </a:cubicBezTo>
                  <a:cubicBezTo>
                    <a:pt x="45" y="3"/>
                    <a:pt x="46" y="4"/>
                    <a:pt x="45" y="5"/>
                  </a:cubicBezTo>
                  <a:cubicBezTo>
                    <a:pt x="43" y="19"/>
                    <a:pt x="44" y="30"/>
                    <a:pt x="44" y="30"/>
                  </a:cubicBezTo>
                  <a:cubicBezTo>
                    <a:pt x="44" y="137"/>
                    <a:pt x="44" y="137"/>
                    <a:pt x="44" y="137"/>
                  </a:cubicBezTo>
                  <a:cubicBezTo>
                    <a:pt x="44" y="140"/>
                    <a:pt x="42" y="142"/>
                    <a:pt x="39" y="142"/>
                  </a:cubicBezTo>
                  <a:close/>
                  <a:moveTo>
                    <a:pt x="11" y="133"/>
                  </a:moveTo>
                  <a:cubicBezTo>
                    <a:pt x="35" y="133"/>
                    <a:pt x="35" y="133"/>
                    <a:pt x="35" y="133"/>
                  </a:cubicBezTo>
                  <a:cubicBezTo>
                    <a:pt x="35" y="30"/>
                    <a:pt x="35" y="30"/>
                    <a:pt x="35" y="30"/>
                  </a:cubicBezTo>
                  <a:cubicBezTo>
                    <a:pt x="35" y="30"/>
                    <a:pt x="34" y="21"/>
                    <a:pt x="36" y="9"/>
                  </a:cubicBezTo>
                  <a:cubicBezTo>
                    <a:pt x="10" y="9"/>
                    <a:pt x="10" y="9"/>
                    <a:pt x="10" y="9"/>
                  </a:cubicBezTo>
                  <a:cubicBezTo>
                    <a:pt x="11" y="21"/>
                    <a:pt x="11" y="30"/>
                    <a:pt x="11" y="31"/>
                  </a:cubicBezTo>
                  <a:lnTo>
                    <a:pt x="11" y="13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p:nvSpPr>
          <p:spPr bwMode="auto">
            <a:xfrm>
              <a:off x="5411788" y="3960813"/>
              <a:ext cx="2959100" cy="2897188"/>
            </a:xfrm>
            <a:custGeom>
              <a:avLst/>
              <a:gdLst>
                <a:gd name="T0" fmla="*/ 1335 w 1335"/>
                <a:gd name="T1" fmla="*/ 0 h 1309"/>
                <a:gd name="T2" fmla="*/ 1335 w 1335"/>
                <a:gd name="T3" fmla="*/ 578 h 1309"/>
                <a:gd name="T4" fmla="*/ 1215 w 1335"/>
                <a:gd name="T5" fmla="*/ 697 h 1309"/>
                <a:gd name="T6" fmla="*/ 119 w 1335"/>
                <a:gd name="T7" fmla="*/ 697 h 1309"/>
                <a:gd name="T8" fmla="*/ 0 w 1335"/>
                <a:gd name="T9" fmla="*/ 817 h 1309"/>
                <a:gd name="T10" fmla="*/ 0 w 1335"/>
                <a:gd name="T11" fmla="*/ 1309 h 1309"/>
              </a:gdLst>
              <a:ahLst/>
              <a:cxnLst>
                <a:cxn ang="0">
                  <a:pos x="T0" y="T1"/>
                </a:cxn>
                <a:cxn ang="0">
                  <a:pos x="T2" y="T3"/>
                </a:cxn>
                <a:cxn ang="0">
                  <a:pos x="T4" y="T5"/>
                </a:cxn>
                <a:cxn ang="0">
                  <a:pos x="T6" y="T7"/>
                </a:cxn>
                <a:cxn ang="0">
                  <a:pos x="T8" y="T9"/>
                </a:cxn>
                <a:cxn ang="0">
                  <a:pos x="T10" y="T11"/>
                </a:cxn>
              </a:cxnLst>
              <a:rect l="0" t="0" r="r" b="b"/>
              <a:pathLst>
                <a:path w="1335" h="1309">
                  <a:moveTo>
                    <a:pt x="1335" y="0"/>
                  </a:moveTo>
                  <a:cubicBezTo>
                    <a:pt x="1335" y="578"/>
                    <a:pt x="1335" y="578"/>
                    <a:pt x="1335" y="578"/>
                  </a:cubicBezTo>
                  <a:cubicBezTo>
                    <a:pt x="1335" y="644"/>
                    <a:pt x="1281" y="697"/>
                    <a:pt x="1215" y="697"/>
                  </a:cubicBezTo>
                  <a:cubicBezTo>
                    <a:pt x="119" y="697"/>
                    <a:pt x="119" y="697"/>
                    <a:pt x="119" y="697"/>
                  </a:cubicBezTo>
                  <a:cubicBezTo>
                    <a:pt x="53" y="697"/>
                    <a:pt x="0" y="751"/>
                    <a:pt x="0" y="817"/>
                  </a:cubicBezTo>
                  <a:cubicBezTo>
                    <a:pt x="0" y="1309"/>
                    <a:pt x="0" y="1309"/>
                    <a:pt x="0" y="1309"/>
                  </a:cubicBezTo>
                </a:path>
              </a:pathLst>
            </a:custGeom>
            <a:noFill/>
            <a:ln w="349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6429376" y="2733675"/>
              <a:ext cx="1182688" cy="4124325"/>
            </a:xfrm>
            <a:custGeom>
              <a:avLst/>
              <a:gdLst>
                <a:gd name="T0" fmla="*/ 534 w 534"/>
                <a:gd name="T1" fmla="*/ 0 h 1863"/>
                <a:gd name="T2" fmla="*/ 534 w 534"/>
                <a:gd name="T3" fmla="*/ 275 h 1863"/>
                <a:gd name="T4" fmla="*/ 413 w 534"/>
                <a:gd name="T5" fmla="*/ 395 h 1863"/>
                <a:gd name="T6" fmla="*/ 134 w 534"/>
                <a:gd name="T7" fmla="*/ 395 h 1863"/>
                <a:gd name="T8" fmla="*/ 0 w 534"/>
                <a:gd name="T9" fmla="*/ 530 h 1863"/>
                <a:gd name="T10" fmla="*/ 0 w 534"/>
                <a:gd name="T11" fmla="*/ 1863 h 1863"/>
              </a:gdLst>
              <a:ahLst/>
              <a:cxnLst>
                <a:cxn ang="0">
                  <a:pos x="T0" y="T1"/>
                </a:cxn>
                <a:cxn ang="0">
                  <a:pos x="T2" y="T3"/>
                </a:cxn>
                <a:cxn ang="0">
                  <a:pos x="T4" y="T5"/>
                </a:cxn>
                <a:cxn ang="0">
                  <a:pos x="T6" y="T7"/>
                </a:cxn>
                <a:cxn ang="0">
                  <a:pos x="T8" y="T9"/>
                </a:cxn>
                <a:cxn ang="0">
                  <a:pos x="T10" y="T11"/>
                </a:cxn>
              </a:cxnLst>
              <a:rect l="0" t="0" r="r" b="b"/>
              <a:pathLst>
                <a:path w="534" h="1863">
                  <a:moveTo>
                    <a:pt x="534" y="0"/>
                  </a:moveTo>
                  <a:cubicBezTo>
                    <a:pt x="534" y="275"/>
                    <a:pt x="534" y="275"/>
                    <a:pt x="534" y="275"/>
                  </a:cubicBezTo>
                  <a:cubicBezTo>
                    <a:pt x="534" y="341"/>
                    <a:pt x="480" y="395"/>
                    <a:pt x="413" y="395"/>
                  </a:cubicBezTo>
                  <a:cubicBezTo>
                    <a:pt x="134" y="395"/>
                    <a:pt x="134" y="395"/>
                    <a:pt x="134" y="395"/>
                  </a:cubicBezTo>
                  <a:cubicBezTo>
                    <a:pt x="60" y="395"/>
                    <a:pt x="0" y="455"/>
                    <a:pt x="0" y="530"/>
                  </a:cubicBezTo>
                  <a:cubicBezTo>
                    <a:pt x="0" y="1863"/>
                    <a:pt x="0" y="1863"/>
                    <a:pt x="0" y="1863"/>
                  </a:cubicBezTo>
                </a:path>
              </a:pathLst>
            </a:custGeom>
            <a:noFill/>
            <a:ln w="61913" cap="flat">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noEditPoints="1"/>
            </p:cNvSpPr>
            <p:nvPr/>
          </p:nvSpPr>
          <p:spPr bwMode="auto">
            <a:xfrm>
              <a:off x="7477126" y="2546350"/>
              <a:ext cx="260350" cy="157163"/>
            </a:xfrm>
            <a:custGeom>
              <a:avLst/>
              <a:gdLst>
                <a:gd name="T0" fmla="*/ 107 w 117"/>
                <a:gd name="T1" fmla="*/ 0 h 71"/>
                <a:gd name="T2" fmla="*/ 10 w 117"/>
                <a:gd name="T3" fmla="*/ 0 h 71"/>
                <a:gd name="T4" fmla="*/ 0 w 117"/>
                <a:gd name="T5" fmla="*/ 10 h 71"/>
                <a:gd name="T6" fmla="*/ 0 w 117"/>
                <a:gd name="T7" fmla="*/ 61 h 71"/>
                <a:gd name="T8" fmla="*/ 10 w 117"/>
                <a:gd name="T9" fmla="*/ 71 h 71"/>
                <a:gd name="T10" fmla="*/ 107 w 117"/>
                <a:gd name="T11" fmla="*/ 71 h 71"/>
                <a:gd name="T12" fmla="*/ 117 w 117"/>
                <a:gd name="T13" fmla="*/ 61 h 71"/>
                <a:gd name="T14" fmla="*/ 117 w 117"/>
                <a:gd name="T15" fmla="*/ 10 h 71"/>
                <a:gd name="T16" fmla="*/ 107 w 117"/>
                <a:gd name="T17" fmla="*/ 0 h 71"/>
                <a:gd name="T18" fmla="*/ 102 w 117"/>
                <a:gd name="T19" fmla="*/ 49 h 71"/>
                <a:gd name="T20" fmla="*/ 105 w 117"/>
                <a:gd name="T21" fmla="*/ 55 h 71"/>
                <a:gd name="T22" fmla="*/ 100 w 117"/>
                <a:gd name="T23" fmla="*/ 59 h 71"/>
                <a:gd name="T24" fmla="*/ 17 w 117"/>
                <a:gd name="T25" fmla="*/ 59 h 71"/>
                <a:gd name="T26" fmla="*/ 12 w 117"/>
                <a:gd name="T27" fmla="*/ 54 h 71"/>
                <a:gd name="T28" fmla="*/ 17 w 117"/>
                <a:gd name="T29" fmla="*/ 49 h 71"/>
                <a:gd name="T30" fmla="*/ 74 w 117"/>
                <a:gd name="T31" fmla="*/ 49 h 71"/>
                <a:gd name="T32" fmla="*/ 15 w 117"/>
                <a:gd name="T33" fmla="*/ 24 h 71"/>
                <a:gd name="T34" fmla="*/ 12 w 117"/>
                <a:gd name="T35" fmla="*/ 18 h 71"/>
                <a:gd name="T36" fmla="*/ 17 w 117"/>
                <a:gd name="T37" fmla="*/ 14 h 71"/>
                <a:gd name="T38" fmla="*/ 100 w 117"/>
                <a:gd name="T39" fmla="*/ 14 h 71"/>
                <a:gd name="T40" fmla="*/ 105 w 117"/>
                <a:gd name="T41" fmla="*/ 19 h 71"/>
                <a:gd name="T42" fmla="*/ 100 w 117"/>
                <a:gd name="T43" fmla="*/ 24 h 71"/>
                <a:gd name="T44" fmla="*/ 43 w 117"/>
                <a:gd name="T45" fmla="*/ 24 h 71"/>
                <a:gd name="T46" fmla="*/ 102 w 117"/>
                <a:gd name="T47"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71">
                  <a:moveTo>
                    <a:pt x="107" y="0"/>
                  </a:moveTo>
                  <a:cubicBezTo>
                    <a:pt x="10" y="0"/>
                    <a:pt x="10" y="0"/>
                    <a:pt x="10" y="0"/>
                  </a:cubicBezTo>
                  <a:cubicBezTo>
                    <a:pt x="5" y="0"/>
                    <a:pt x="0" y="5"/>
                    <a:pt x="0" y="10"/>
                  </a:cubicBezTo>
                  <a:cubicBezTo>
                    <a:pt x="0" y="61"/>
                    <a:pt x="0" y="61"/>
                    <a:pt x="0" y="61"/>
                  </a:cubicBezTo>
                  <a:cubicBezTo>
                    <a:pt x="0" y="67"/>
                    <a:pt x="5" y="71"/>
                    <a:pt x="10" y="71"/>
                  </a:cubicBezTo>
                  <a:cubicBezTo>
                    <a:pt x="107" y="71"/>
                    <a:pt x="107" y="71"/>
                    <a:pt x="107" y="71"/>
                  </a:cubicBezTo>
                  <a:cubicBezTo>
                    <a:pt x="112" y="71"/>
                    <a:pt x="117" y="67"/>
                    <a:pt x="117" y="61"/>
                  </a:cubicBezTo>
                  <a:cubicBezTo>
                    <a:pt x="117" y="10"/>
                    <a:pt x="117" y="10"/>
                    <a:pt x="117" y="10"/>
                  </a:cubicBezTo>
                  <a:cubicBezTo>
                    <a:pt x="117" y="5"/>
                    <a:pt x="112" y="0"/>
                    <a:pt x="107" y="0"/>
                  </a:cubicBezTo>
                  <a:close/>
                  <a:moveTo>
                    <a:pt x="102" y="49"/>
                  </a:moveTo>
                  <a:cubicBezTo>
                    <a:pt x="104" y="50"/>
                    <a:pt x="106" y="53"/>
                    <a:pt x="105" y="55"/>
                  </a:cubicBezTo>
                  <a:cubicBezTo>
                    <a:pt x="105" y="58"/>
                    <a:pt x="102" y="59"/>
                    <a:pt x="100" y="59"/>
                  </a:cubicBezTo>
                  <a:cubicBezTo>
                    <a:pt x="17" y="59"/>
                    <a:pt x="17" y="59"/>
                    <a:pt x="17" y="59"/>
                  </a:cubicBezTo>
                  <a:cubicBezTo>
                    <a:pt x="14" y="59"/>
                    <a:pt x="12" y="57"/>
                    <a:pt x="12" y="54"/>
                  </a:cubicBezTo>
                  <a:cubicBezTo>
                    <a:pt x="12" y="51"/>
                    <a:pt x="14" y="49"/>
                    <a:pt x="17" y="49"/>
                  </a:cubicBezTo>
                  <a:cubicBezTo>
                    <a:pt x="74" y="49"/>
                    <a:pt x="74" y="49"/>
                    <a:pt x="74" y="49"/>
                  </a:cubicBezTo>
                  <a:cubicBezTo>
                    <a:pt x="15" y="24"/>
                    <a:pt x="15" y="24"/>
                    <a:pt x="15" y="24"/>
                  </a:cubicBezTo>
                  <a:cubicBezTo>
                    <a:pt x="13" y="23"/>
                    <a:pt x="11" y="20"/>
                    <a:pt x="12" y="18"/>
                  </a:cubicBezTo>
                  <a:cubicBezTo>
                    <a:pt x="12" y="16"/>
                    <a:pt x="15" y="14"/>
                    <a:pt x="17" y="14"/>
                  </a:cubicBezTo>
                  <a:cubicBezTo>
                    <a:pt x="100" y="14"/>
                    <a:pt x="100" y="14"/>
                    <a:pt x="100" y="14"/>
                  </a:cubicBezTo>
                  <a:cubicBezTo>
                    <a:pt x="103" y="14"/>
                    <a:pt x="105" y="16"/>
                    <a:pt x="105" y="19"/>
                  </a:cubicBezTo>
                  <a:cubicBezTo>
                    <a:pt x="105" y="22"/>
                    <a:pt x="103" y="24"/>
                    <a:pt x="100" y="24"/>
                  </a:cubicBezTo>
                  <a:cubicBezTo>
                    <a:pt x="43" y="24"/>
                    <a:pt x="43" y="24"/>
                    <a:pt x="43" y="24"/>
                  </a:cubicBezTo>
                  <a:lnTo>
                    <a:pt x="102" y="4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p:cNvSpPr>
            <p:nvPr/>
          </p:nvSpPr>
          <p:spPr bwMode="auto">
            <a:xfrm>
              <a:off x="7543801" y="2722563"/>
              <a:ext cx="127000" cy="28575"/>
            </a:xfrm>
            <a:custGeom>
              <a:avLst/>
              <a:gdLst>
                <a:gd name="T0" fmla="*/ 0 w 57"/>
                <a:gd name="T1" fmla="*/ 0 h 13"/>
                <a:gd name="T2" fmla="*/ 29 w 57"/>
                <a:gd name="T3" fmla="*/ 13 h 13"/>
                <a:gd name="T4" fmla="*/ 57 w 57"/>
                <a:gd name="T5" fmla="*/ 0 h 13"/>
                <a:gd name="T6" fmla="*/ 0 w 57"/>
                <a:gd name="T7" fmla="*/ 0 h 13"/>
              </a:gdLst>
              <a:ahLst/>
              <a:cxnLst>
                <a:cxn ang="0">
                  <a:pos x="T0" y="T1"/>
                </a:cxn>
                <a:cxn ang="0">
                  <a:pos x="T2" y="T3"/>
                </a:cxn>
                <a:cxn ang="0">
                  <a:pos x="T4" y="T5"/>
                </a:cxn>
                <a:cxn ang="0">
                  <a:pos x="T6" y="T7"/>
                </a:cxn>
              </a:cxnLst>
              <a:rect l="0" t="0" r="r" b="b"/>
              <a:pathLst>
                <a:path w="57" h="13">
                  <a:moveTo>
                    <a:pt x="0" y="0"/>
                  </a:moveTo>
                  <a:cubicBezTo>
                    <a:pt x="7" y="8"/>
                    <a:pt x="17" y="13"/>
                    <a:pt x="29" y="13"/>
                  </a:cubicBezTo>
                  <a:cubicBezTo>
                    <a:pt x="40" y="13"/>
                    <a:pt x="50" y="8"/>
                    <a:pt x="57" y="0"/>
                  </a:cubicBez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noEditPoints="1"/>
            </p:cNvSpPr>
            <p:nvPr/>
          </p:nvSpPr>
          <p:spPr bwMode="auto">
            <a:xfrm>
              <a:off x="7258051" y="1735138"/>
              <a:ext cx="698500" cy="788988"/>
            </a:xfrm>
            <a:custGeom>
              <a:avLst/>
              <a:gdLst>
                <a:gd name="T0" fmla="*/ 158 w 315"/>
                <a:gd name="T1" fmla="*/ 0 h 356"/>
                <a:gd name="T2" fmla="*/ 0 w 315"/>
                <a:gd name="T3" fmla="*/ 158 h 356"/>
                <a:gd name="T4" fmla="*/ 99 w 315"/>
                <a:gd name="T5" fmla="*/ 305 h 356"/>
                <a:gd name="T6" fmla="*/ 99 w 315"/>
                <a:gd name="T7" fmla="*/ 346 h 356"/>
                <a:gd name="T8" fmla="*/ 109 w 315"/>
                <a:gd name="T9" fmla="*/ 356 h 356"/>
                <a:gd name="T10" fmla="*/ 206 w 315"/>
                <a:gd name="T11" fmla="*/ 356 h 356"/>
                <a:gd name="T12" fmla="*/ 216 w 315"/>
                <a:gd name="T13" fmla="*/ 346 h 356"/>
                <a:gd name="T14" fmla="*/ 216 w 315"/>
                <a:gd name="T15" fmla="*/ 305 h 356"/>
                <a:gd name="T16" fmla="*/ 315 w 315"/>
                <a:gd name="T17" fmla="*/ 158 h 356"/>
                <a:gd name="T18" fmla="*/ 158 w 315"/>
                <a:gd name="T19" fmla="*/ 0 h 356"/>
                <a:gd name="T20" fmla="*/ 149 w 315"/>
                <a:gd name="T21" fmla="*/ 250 h 356"/>
                <a:gd name="T22" fmla="*/ 149 w 315"/>
                <a:gd name="T23" fmla="*/ 182 h 356"/>
                <a:gd name="T24" fmla="*/ 128 w 315"/>
                <a:gd name="T25" fmla="*/ 182 h 356"/>
                <a:gd name="T26" fmla="*/ 166 w 315"/>
                <a:gd name="T27" fmla="*/ 91 h 356"/>
                <a:gd name="T28" fmla="*/ 166 w 315"/>
                <a:gd name="T29" fmla="*/ 159 h 356"/>
                <a:gd name="T30" fmla="*/ 187 w 315"/>
                <a:gd name="T31" fmla="*/ 159 h 356"/>
                <a:gd name="T32" fmla="*/ 149 w 315"/>
                <a:gd name="T33" fmla="*/ 25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5" h="356">
                  <a:moveTo>
                    <a:pt x="158" y="0"/>
                  </a:moveTo>
                  <a:cubicBezTo>
                    <a:pt x="70" y="0"/>
                    <a:pt x="0" y="70"/>
                    <a:pt x="0" y="158"/>
                  </a:cubicBezTo>
                  <a:cubicBezTo>
                    <a:pt x="0" y="224"/>
                    <a:pt x="41" y="281"/>
                    <a:pt x="99" y="305"/>
                  </a:cubicBezTo>
                  <a:cubicBezTo>
                    <a:pt x="99" y="346"/>
                    <a:pt x="99" y="346"/>
                    <a:pt x="99" y="346"/>
                  </a:cubicBezTo>
                  <a:cubicBezTo>
                    <a:pt x="99" y="352"/>
                    <a:pt x="104" y="356"/>
                    <a:pt x="109" y="356"/>
                  </a:cubicBezTo>
                  <a:cubicBezTo>
                    <a:pt x="206" y="356"/>
                    <a:pt x="206" y="356"/>
                    <a:pt x="206" y="356"/>
                  </a:cubicBezTo>
                  <a:cubicBezTo>
                    <a:pt x="212" y="356"/>
                    <a:pt x="216" y="352"/>
                    <a:pt x="216" y="346"/>
                  </a:cubicBezTo>
                  <a:cubicBezTo>
                    <a:pt x="216" y="305"/>
                    <a:pt x="216" y="305"/>
                    <a:pt x="216" y="305"/>
                  </a:cubicBezTo>
                  <a:cubicBezTo>
                    <a:pt x="274" y="281"/>
                    <a:pt x="315" y="224"/>
                    <a:pt x="315" y="158"/>
                  </a:cubicBezTo>
                  <a:cubicBezTo>
                    <a:pt x="315" y="70"/>
                    <a:pt x="245" y="0"/>
                    <a:pt x="158" y="0"/>
                  </a:cubicBezTo>
                  <a:close/>
                  <a:moveTo>
                    <a:pt x="149" y="250"/>
                  </a:moveTo>
                  <a:cubicBezTo>
                    <a:pt x="149" y="182"/>
                    <a:pt x="149" y="182"/>
                    <a:pt x="149" y="182"/>
                  </a:cubicBezTo>
                  <a:cubicBezTo>
                    <a:pt x="128" y="182"/>
                    <a:pt x="128" y="182"/>
                    <a:pt x="128" y="182"/>
                  </a:cubicBezTo>
                  <a:cubicBezTo>
                    <a:pt x="166" y="91"/>
                    <a:pt x="166" y="91"/>
                    <a:pt x="166" y="91"/>
                  </a:cubicBezTo>
                  <a:cubicBezTo>
                    <a:pt x="166" y="159"/>
                    <a:pt x="166" y="159"/>
                    <a:pt x="166" y="159"/>
                  </a:cubicBezTo>
                  <a:cubicBezTo>
                    <a:pt x="187" y="159"/>
                    <a:pt x="187" y="159"/>
                    <a:pt x="187" y="159"/>
                  </a:cubicBezTo>
                  <a:lnTo>
                    <a:pt x="149" y="25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Line 21"/>
            <p:cNvSpPr>
              <a:spLocks noChangeShapeType="1"/>
            </p:cNvSpPr>
            <p:nvPr/>
          </p:nvSpPr>
          <p:spPr bwMode="auto">
            <a:xfrm>
              <a:off x="6724651" y="6858000"/>
              <a:ext cx="0" cy="0"/>
            </a:xfrm>
            <a:prstGeom prst="line">
              <a:avLst/>
            </a:prstGeom>
            <a:noFill/>
            <a:ln w="46038" cap="flat">
              <a:solidFill>
                <a:srgbClr val="00BCD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65538" y="3743325"/>
              <a:ext cx="228600" cy="31750"/>
            </a:xfrm>
            <a:custGeom>
              <a:avLst/>
              <a:gdLst>
                <a:gd name="T0" fmla="*/ 97 w 103"/>
                <a:gd name="T1" fmla="*/ 14 h 14"/>
                <a:gd name="T2" fmla="*/ 7 w 103"/>
                <a:gd name="T3" fmla="*/ 14 h 14"/>
                <a:gd name="T4" fmla="*/ 0 w 103"/>
                <a:gd name="T5" fmla="*/ 7 h 14"/>
                <a:gd name="T6" fmla="*/ 0 w 103"/>
                <a:gd name="T7" fmla="*/ 7 h 14"/>
                <a:gd name="T8" fmla="*/ 7 w 103"/>
                <a:gd name="T9" fmla="*/ 0 h 14"/>
                <a:gd name="T10" fmla="*/ 97 w 103"/>
                <a:gd name="T11" fmla="*/ 0 h 14"/>
                <a:gd name="T12" fmla="*/ 103 w 103"/>
                <a:gd name="T13" fmla="*/ 7 h 14"/>
                <a:gd name="T14" fmla="*/ 103 w 103"/>
                <a:gd name="T15" fmla="*/ 7 h 14"/>
                <a:gd name="T16" fmla="*/ 97 w 10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4">
                  <a:moveTo>
                    <a:pt x="97" y="14"/>
                  </a:moveTo>
                  <a:cubicBezTo>
                    <a:pt x="7" y="14"/>
                    <a:pt x="7" y="14"/>
                    <a:pt x="7" y="14"/>
                  </a:cubicBezTo>
                  <a:cubicBezTo>
                    <a:pt x="3" y="14"/>
                    <a:pt x="0" y="11"/>
                    <a:pt x="0" y="7"/>
                  </a:cubicBezTo>
                  <a:cubicBezTo>
                    <a:pt x="0" y="7"/>
                    <a:pt x="0" y="7"/>
                    <a:pt x="0" y="7"/>
                  </a:cubicBezTo>
                  <a:cubicBezTo>
                    <a:pt x="0" y="3"/>
                    <a:pt x="3" y="0"/>
                    <a:pt x="7" y="0"/>
                  </a:cubicBezTo>
                  <a:cubicBezTo>
                    <a:pt x="97" y="0"/>
                    <a:pt x="97" y="0"/>
                    <a:pt x="97" y="0"/>
                  </a:cubicBezTo>
                  <a:cubicBezTo>
                    <a:pt x="100" y="0"/>
                    <a:pt x="103" y="3"/>
                    <a:pt x="103" y="7"/>
                  </a:cubicBezTo>
                  <a:cubicBezTo>
                    <a:pt x="103" y="7"/>
                    <a:pt x="103" y="7"/>
                    <a:pt x="103" y="7"/>
                  </a:cubicBezTo>
                  <a:cubicBezTo>
                    <a:pt x="103" y="11"/>
                    <a:pt x="100" y="14"/>
                    <a:pt x="97" y="14"/>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p:cNvSpPr>
            <p:nvPr/>
          </p:nvSpPr>
          <p:spPr bwMode="auto">
            <a:xfrm>
              <a:off x="3703638" y="3786188"/>
              <a:ext cx="153988" cy="28575"/>
            </a:xfrm>
            <a:custGeom>
              <a:avLst/>
              <a:gdLst>
                <a:gd name="T0" fmla="*/ 63 w 69"/>
                <a:gd name="T1" fmla="*/ 13 h 13"/>
                <a:gd name="T2" fmla="*/ 6 w 69"/>
                <a:gd name="T3" fmla="*/ 13 h 13"/>
                <a:gd name="T4" fmla="*/ 0 w 69"/>
                <a:gd name="T5" fmla="*/ 8 h 13"/>
                <a:gd name="T6" fmla="*/ 0 w 69"/>
                <a:gd name="T7" fmla="*/ 5 h 13"/>
                <a:gd name="T8" fmla="*/ 6 w 69"/>
                <a:gd name="T9" fmla="*/ 0 h 13"/>
                <a:gd name="T10" fmla="*/ 63 w 69"/>
                <a:gd name="T11" fmla="*/ 0 h 13"/>
                <a:gd name="T12" fmla="*/ 69 w 69"/>
                <a:gd name="T13" fmla="*/ 5 h 13"/>
                <a:gd name="T14" fmla="*/ 69 w 69"/>
                <a:gd name="T15" fmla="*/ 8 h 13"/>
                <a:gd name="T16" fmla="*/ 63 w 6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3">
                  <a:moveTo>
                    <a:pt x="63" y="13"/>
                  </a:moveTo>
                  <a:cubicBezTo>
                    <a:pt x="6" y="13"/>
                    <a:pt x="6" y="13"/>
                    <a:pt x="6" y="13"/>
                  </a:cubicBezTo>
                  <a:cubicBezTo>
                    <a:pt x="3" y="13"/>
                    <a:pt x="0" y="11"/>
                    <a:pt x="0" y="8"/>
                  </a:cubicBezTo>
                  <a:cubicBezTo>
                    <a:pt x="0" y="5"/>
                    <a:pt x="0" y="5"/>
                    <a:pt x="0" y="5"/>
                  </a:cubicBezTo>
                  <a:cubicBezTo>
                    <a:pt x="0" y="2"/>
                    <a:pt x="3" y="0"/>
                    <a:pt x="6" y="0"/>
                  </a:cubicBezTo>
                  <a:cubicBezTo>
                    <a:pt x="63" y="0"/>
                    <a:pt x="63" y="0"/>
                    <a:pt x="63" y="0"/>
                  </a:cubicBezTo>
                  <a:cubicBezTo>
                    <a:pt x="67" y="0"/>
                    <a:pt x="69" y="2"/>
                    <a:pt x="69" y="5"/>
                  </a:cubicBezTo>
                  <a:cubicBezTo>
                    <a:pt x="69" y="8"/>
                    <a:pt x="69" y="8"/>
                    <a:pt x="69" y="8"/>
                  </a:cubicBezTo>
                  <a:cubicBezTo>
                    <a:pt x="69" y="11"/>
                    <a:pt x="67" y="13"/>
                    <a:pt x="63" y="1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p:cNvSpPr>
            <p:nvPr/>
          </p:nvSpPr>
          <p:spPr bwMode="auto">
            <a:xfrm>
              <a:off x="3665538" y="3702050"/>
              <a:ext cx="228600" cy="30163"/>
            </a:xfrm>
            <a:custGeom>
              <a:avLst/>
              <a:gdLst>
                <a:gd name="T0" fmla="*/ 97 w 103"/>
                <a:gd name="T1" fmla="*/ 14 h 14"/>
                <a:gd name="T2" fmla="*/ 7 w 103"/>
                <a:gd name="T3" fmla="*/ 14 h 14"/>
                <a:gd name="T4" fmla="*/ 0 w 103"/>
                <a:gd name="T5" fmla="*/ 7 h 14"/>
                <a:gd name="T6" fmla="*/ 0 w 103"/>
                <a:gd name="T7" fmla="*/ 7 h 14"/>
                <a:gd name="T8" fmla="*/ 7 w 103"/>
                <a:gd name="T9" fmla="*/ 0 h 14"/>
                <a:gd name="T10" fmla="*/ 97 w 103"/>
                <a:gd name="T11" fmla="*/ 0 h 14"/>
                <a:gd name="T12" fmla="*/ 103 w 103"/>
                <a:gd name="T13" fmla="*/ 7 h 14"/>
                <a:gd name="T14" fmla="*/ 103 w 103"/>
                <a:gd name="T15" fmla="*/ 7 h 14"/>
                <a:gd name="T16" fmla="*/ 97 w 10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4">
                  <a:moveTo>
                    <a:pt x="97" y="14"/>
                  </a:moveTo>
                  <a:cubicBezTo>
                    <a:pt x="7" y="14"/>
                    <a:pt x="7" y="14"/>
                    <a:pt x="7" y="14"/>
                  </a:cubicBezTo>
                  <a:cubicBezTo>
                    <a:pt x="3" y="14"/>
                    <a:pt x="0" y="11"/>
                    <a:pt x="0" y="7"/>
                  </a:cubicBezTo>
                  <a:cubicBezTo>
                    <a:pt x="0" y="7"/>
                    <a:pt x="0" y="7"/>
                    <a:pt x="0" y="7"/>
                  </a:cubicBezTo>
                  <a:cubicBezTo>
                    <a:pt x="0" y="3"/>
                    <a:pt x="3" y="0"/>
                    <a:pt x="7" y="0"/>
                  </a:cubicBezTo>
                  <a:cubicBezTo>
                    <a:pt x="97" y="0"/>
                    <a:pt x="97" y="0"/>
                    <a:pt x="97" y="0"/>
                  </a:cubicBezTo>
                  <a:cubicBezTo>
                    <a:pt x="100" y="0"/>
                    <a:pt x="103" y="3"/>
                    <a:pt x="103" y="7"/>
                  </a:cubicBezTo>
                  <a:cubicBezTo>
                    <a:pt x="103" y="7"/>
                    <a:pt x="103" y="7"/>
                    <a:pt x="103" y="7"/>
                  </a:cubicBezTo>
                  <a:cubicBezTo>
                    <a:pt x="103" y="11"/>
                    <a:pt x="100" y="14"/>
                    <a:pt x="97" y="14"/>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3692526" y="3433763"/>
              <a:ext cx="177800" cy="247650"/>
            </a:xfrm>
            <a:custGeom>
              <a:avLst/>
              <a:gdLst>
                <a:gd name="T0" fmla="*/ 50 w 80"/>
                <a:gd name="T1" fmla="*/ 112 h 112"/>
                <a:gd name="T2" fmla="*/ 46 w 80"/>
                <a:gd name="T3" fmla="*/ 108 h 112"/>
                <a:gd name="T4" fmla="*/ 46 w 80"/>
                <a:gd name="T5" fmla="*/ 53 h 112"/>
                <a:gd name="T6" fmla="*/ 46 w 80"/>
                <a:gd name="T7" fmla="*/ 51 h 112"/>
                <a:gd name="T8" fmla="*/ 69 w 80"/>
                <a:gd name="T9" fmla="*/ 8 h 112"/>
                <a:gd name="T10" fmla="*/ 11 w 80"/>
                <a:gd name="T11" fmla="*/ 8 h 112"/>
                <a:gd name="T12" fmla="*/ 33 w 80"/>
                <a:gd name="T13" fmla="*/ 51 h 112"/>
                <a:gd name="T14" fmla="*/ 34 w 80"/>
                <a:gd name="T15" fmla="*/ 53 h 112"/>
                <a:gd name="T16" fmla="*/ 34 w 80"/>
                <a:gd name="T17" fmla="*/ 108 h 112"/>
                <a:gd name="T18" fmla="*/ 29 w 80"/>
                <a:gd name="T19" fmla="*/ 112 h 112"/>
                <a:gd name="T20" fmla="*/ 25 w 80"/>
                <a:gd name="T21" fmla="*/ 108 h 112"/>
                <a:gd name="T22" fmla="*/ 25 w 80"/>
                <a:gd name="T23" fmla="*/ 54 h 112"/>
                <a:gd name="T24" fmla="*/ 0 w 80"/>
                <a:gd name="T25" fmla="*/ 6 h 112"/>
                <a:gd name="T26" fmla="*/ 0 w 80"/>
                <a:gd name="T27" fmla="*/ 2 h 112"/>
                <a:gd name="T28" fmla="*/ 4 w 80"/>
                <a:gd name="T29" fmla="*/ 0 h 112"/>
                <a:gd name="T30" fmla="*/ 75 w 80"/>
                <a:gd name="T31" fmla="*/ 0 h 112"/>
                <a:gd name="T32" fmla="*/ 79 w 80"/>
                <a:gd name="T33" fmla="*/ 2 h 112"/>
                <a:gd name="T34" fmla="*/ 79 w 80"/>
                <a:gd name="T35" fmla="*/ 6 h 112"/>
                <a:gd name="T36" fmla="*/ 54 w 80"/>
                <a:gd name="T37" fmla="*/ 54 h 112"/>
                <a:gd name="T38" fmla="*/ 54 w 80"/>
                <a:gd name="T39" fmla="*/ 108 h 112"/>
                <a:gd name="T40" fmla="*/ 50 w 80"/>
                <a:gd name="T4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12">
                  <a:moveTo>
                    <a:pt x="50" y="112"/>
                  </a:moveTo>
                  <a:cubicBezTo>
                    <a:pt x="48" y="112"/>
                    <a:pt x="46" y="110"/>
                    <a:pt x="46" y="108"/>
                  </a:cubicBezTo>
                  <a:cubicBezTo>
                    <a:pt x="46" y="53"/>
                    <a:pt x="46" y="53"/>
                    <a:pt x="46" y="53"/>
                  </a:cubicBezTo>
                  <a:cubicBezTo>
                    <a:pt x="46" y="52"/>
                    <a:pt x="46" y="51"/>
                    <a:pt x="46" y="51"/>
                  </a:cubicBezTo>
                  <a:cubicBezTo>
                    <a:pt x="69" y="8"/>
                    <a:pt x="69" y="8"/>
                    <a:pt x="69" y="8"/>
                  </a:cubicBezTo>
                  <a:cubicBezTo>
                    <a:pt x="11" y="8"/>
                    <a:pt x="11" y="8"/>
                    <a:pt x="11" y="8"/>
                  </a:cubicBezTo>
                  <a:cubicBezTo>
                    <a:pt x="33" y="51"/>
                    <a:pt x="33" y="51"/>
                    <a:pt x="33" y="51"/>
                  </a:cubicBezTo>
                  <a:cubicBezTo>
                    <a:pt x="33" y="51"/>
                    <a:pt x="34" y="52"/>
                    <a:pt x="34" y="53"/>
                  </a:cubicBezTo>
                  <a:cubicBezTo>
                    <a:pt x="34" y="108"/>
                    <a:pt x="34" y="108"/>
                    <a:pt x="34" y="108"/>
                  </a:cubicBezTo>
                  <a:cubicBezTo>
                    <a:pt x="34" y="110"/>
                    <a:pt x="32" y="112"/>
                    <a:pt x="29" y="112"/>
                  </a:cubicBezTo>
                  <a:cubicBezTo>
                    <a:pt x="27" y="112"/>
                    <a:pt x="25" y="110"/>
                    <a:pt x="25" y="108"/>
                  </a:cubicBezTo>
                  <a:cubicBezTo>
                    <a:pt x="25" y="54"/>
                    <a:pt x="25" y="54"/>
                    <a:pt x="25" y="54"/>
                  </a:cubicBezTo>
                  <a:cubicBezTo>
                    <a:pt x="0" y="6"/>
                    <a:pt x="0" y="6"/>
                    <a:pt x="0" y="6"/>
                  </a:cubicBezTo>
                  <a:cubicBezTo>
                    <a:pt x="0" y="5"/>
                    <a:pt x="0" y="3"/>
                    <a:pt x="0" y="2"/>
                  </a:cubicBezTo>
                  <a:cubicBezTo>
                    <a:pt x="1" y="1"/>
                    <a:pt x="3" y="0"/>
                    <a:pt x="4" y="0"/>
                  </a:cubicBezTo>
                  <a:cubicBezTo>
                    <a:pt x="75" y="0"/>
                    <a:pt x="75" y="0"/>
                    <a:pt x="75" y="0"/>
                  </a:cubicBezTo>
                  <a:cubicBezTo>
                    <a:pt x="77" y="0"/>
                    <a:pt x="78" y="1"/>
                    <a:pt x="79" y="2"/>
                  </a:cubicBezTo>
                  <a:cubicBezTo>
                    <a:pt x="80" y="3"/>
                    <a:pt x="80" y="5"/>
                    <a:pt x="79" y="6"/>
                  </a:cubicBezTo>
                  <a:cubicBezTo>
                    <a:pt x="54" y="54"/>
                    <a:pt x="54" y="54"/>
                    <a:pt x="54" y="54"/>
                  </a:cubicBezTo>
                  <a:cubicBezTo>
                    <a:pt x="54" y="108"/>
                    <a:pt x="54" y="108"/>
                    <a:pt x="54" y="108"/>
                  </a:cubicBezTo>
                  <a:cubicBezTo>
                    <a:pt x="54" y="110"/>
                    <a:pt x="52" y="112"/>
                    <a:pt x="50" y="112"/>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noEditPoints="1"/>
            </p:cNvSpPr>
            <p:nvPr/>
          </p:nvSpPr>
          <p:spPr bwMode="auto">
            <a:xfrm>
              <a:off x="3506788" y="3014663"/>
              <a:ext cx="547688" cy="666750"/>
            </a:xfrm>
            <a:custGeom>
              <a:avLst/>
              <a:gdLst>
                <a:gd name="T0" fmla="*/ 166 w 247"/>
                <a:gd name="T1" fmla="*/ 301 h 301"/>
                <a:gd name="T2" fmla="*/ 81 w 247"/>
                <a:gd name="T3" fmla="*/ 301 h 301"/>
                <a:gd name="T4" fmla="*/ 70 w 247"/>
                <a:gd name="T5" fmla="*/ 290 h 301"/>
                <a:gd name="T6" fmla="*/ 35 w 247"/>
                <a:gd name="T7" fmla="*/ 205 h 301"/>
                <a:gd name="T8" fmla="*/ 0 w 247"/>
                <a:gd name="T9" fmla="*/ 112 h 301"/>
                <a:gd name="T10" fmla="*/ 124 w 247"/>
                <a:gd name="T11" fmla="*/ 0 h 301"/>
                <a:gd name="T12" fmla="*/ 247 w 247"/>
                <a:gd name="T13" fmla="*/ 112 h 301"/>
                <a:gd name="T14" fmla="*/ 212 w 247"/>
                <a:gd name="T15" fmla="*/ 205 h 301"/>
                <a:gd name="T16" fmla="*/ 178 w 247"/>
                <a:gd name="T17" fmla="*/ 290 h 301"/>
                <a:gd name="T18" fmla="*/ 166 w 247"/>
                <a:gd name="T19" fmla="*/ 301 h 301"/>
                <a:gd name="T20" fmla="*/ 124 w 247"/>
                <a:gd name="T21" fmla="*/ 8 h 301"/>
                <a:gd name="T22" fmla="*/ 9 w 247"/>
                <a:gd name="T23" fmla="*/ 112 h 301"/>
                <a:gd name="T24" fmla="*/ 42 w 247"/>
                <a:gd name="T25" fmla="*/ 201 h 301"/>
                <a:gd name="T26" fmla="*/ 78 w 247"/>
                <a:gd name="T27" fmla="*/ 290 h 301"/>
                <a:gd name="T28" fmla="*/ 81 w 247"/>
                <a:gd name="T29" fmla="*/ 293 h 301"/>
                <a:gd name="T30" fmla="*/ 166 w 247"/>
                <a:gd name="T31" fmla="*/ 293 h 301"/>
                <a:gd name="T32" fmla="*/ 170 w 247"/>
                <a:gd name="T33" fmla="*/ 290 h 301"/>
                <a:gd name="T34" fmla="*/ 205 w 247"/>
                <a:gd name="T35" fmla="*/ 201 h 301"/>
                <a:gd name="T36" fmla="*/ 239 w 247"/>
                <a:gd name="T37" fmla="*/ 112 h 301"/>
                <a:gd name="T38" fmla="*/ 124 w 247"/>
                <a:gd name="T39" fmla="*/ 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7" h="301">
                  <a:moveTo>
                    <a:pt x="166" y="301"/>
                  </a:moveTo>
                  <a:cubicBezTo>
                    <a:pt x="81" y="301"/>
                    <a:pt x="81" y="301"/>
                    <a:pt x="81" y="301"/>
                  </a:cubicBezTo>
                  <a:cubicBezTo>
                    <a:pt x="75" y="301"/>
                    <a:pt x="70" y="296"/>
                    <a:pt x="70" y="290"/>
                  </a:cubicBezTo>
                  <a:cubicBezTo>
                    <a:pt x="68" y="258"/>
                    <a:pt x="51" y="231"/>
                    <a:pt x="35" y="205"/>
                  </a:cubicBezTo>
                  <a:cubicBezTo>
                    <a:pt x="18" y="177"/>
                    <a:pt x="0" y="148"/>
                    <a:pt x="0" y="112"/>
                  </a:cubicBezTo>
                  <a:cubicBezTo>
                    <a:pt x="0" y="58"/>
                    <a:pt x="43" y="0"/>
                    <a:pt x="124" y="0"/>
                  </a:cubicBezTo>
                  <a:cubicBezTo>
                    <a:pt x="194" y="0"/>
                    <a:pt x="247" y="59"/>
                    <a:pt x="247" y="112"/>
                  </a:cubicBezTo>
                  <a:cubicBezTo>
                    <a:pt x="247" y="148"/>
                    <a:pt x="230" y="177"/>
                    <a:pt x="212" y="205"/>
                  </a:cubicBezTo>
                  <a:cubicBezTo>
                    <a:pt x="196" y="231"/>
                    <a:pt x="180" y="258"/>
                    <a:pt x="178" y="290"/>
                  </a:cubicBezTo>
                  <a:cubicBezTo>
                    <a:pt x="177" y="296"/>
                    <a:pt x="172" y="301"/>
                    <a:pt x="166" y="301"/>
                  </a:cubicBezTo>
                  <a:close/>
                  <a:moveTo>
                    <a:pt x="124" y="8"/>
                  </a:moveTo>
                  <a:cubicBezTo>
                    <a:pt x="49" y="8"/>
                    <a:pt x="9" y="62"/>
                    <a:pt x="9" y="112"/>
                  </a:cubicBezTo>
                  <a:cubicBezTo>
                    <a:pt x="9" y="145"/>
                    <a:pt x="25" y="172"/>
                    <a:pt x="42" y="201"/>
                  </a:cubicBezTo>
                  <a:cubicBezTo>
                    <a:pt x="59" y="228"/>
                    <a:pt x="76" y="256"/>
                    <a:pt x="78" y="290"/>
                  </a:cubicBezTo>
                  <a:cubicBezTo>
                    <a:pt x="78" y="292"/>
                    <a:pt x="80" y="293"/>
                    <a:pt x="81" y="293"/>
                  </a:cubicBezTo>
                  <a:cubicBezTo>
                    <a:pt x="166" y="293"/>
                    <a:pt x="166" y="293"/>
                    <a:pt x="166" y="293"/>
                  </a:cubicBezTo>
                  <a:cubicBezTo>
                    <a:pt x="168" y="293"/>
                    <a:pt x="169" y="292"/>
                    <a:pt x="170" y="290"/>
                  </a:cubicBezTo>
                  <a:cubicBezTo>
                    <a:pt x="172" y="256"/>
                    <a:pt x="189" y="228"/>
                    <a:pt x="205" y="201"/>
                  </a:cubicBezTo>
                  <a:cubicBezTo>
                    <a:pt x="223" y="172"/>
                    <a:pt x="239" y="145"/>
                    <a:pt x="239" y="112"/>
                  </a:cubicBezTo>
                  <a:cubicBezTo>
                    <a:pt x="239" y="63"/>
                    <a:pt x="190" y="8"/>
                    <a:pt x="124" y="8"/>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7"/>
            <p:cNvSpPr>
              <a:spLocks/>
            </p:cNvSpPr>
            <p:nvPr/>
          </p:nvSpPr>
          <p:spPr bwMode="auto">
            <a:xfrm>
              <a:off x="3781426" y="3803650"/>
              <a:ext cx="2071688" cy="3054350"/>
            </a:xfrm>
            <a:custGeom>
              <a:avLst/>
              <a:gdLst>
                <a:gd name="T0" fmla="*/ 0 w 935"/>
                <a:gd name="T1" fmla="*/ 0 h 1380"/>
                <a:gd name="T2" fmla="*/ 0 w 935"/>
                <a:gd name="T3" fmla="*/ 104 h 1380"/>
                <a:gd name="T4" fmla="*/ 80 w 935"/>
                <a:gd name="T5" fmla="*/ 183 h 1380"/>
                <a:gd name="T6" fmla="*/ 855 w 935"/>
                <a:gd name="T7" fmla="*/ 183 h 1380"/>
                <a:gd name="T8" fmla="*/ 935 w 935"/>
                <a:gd name="T9" fmla="*/ 263 h 1380"/>
                <a:gd name="T10" fmla="*/ 935 w 935"/>
                <a:gd name="T11" fmla="*/ 1380 h 1380"/>
              </a:gdLst>
              <a:ahLst/>
              <a:cxnLst>
                <a:cxn ang="0">
                  <a:pos x="T0" y="T1"/>
                </a:cxn>
                <a:cxn ang="0">
                  <a:pos x="T2" y="T3"/>
                </a:cxn>
                <a:cxn ang="0">
                  <a:pos x="T4" y="T5"/>
                </a:cxn>
                <a:cxn ang="0">
                  <a:pos x="T6" y="T7"/>
                </a:cxn>
                <a:cxn ang="0">
                  <a:pos x="T8" y="T9"/>
                </a:cxn>
                <a:cxn ang="0">
                  <a:pos x="T10" y="T11"/>
                </a:cxn>
              </a:cxnLst>
              <a:rect l="0" t="0" r="r" b="b"/>
              <a:pathLst>
                <a:path w="935" h="1380">
                  <a:moveTo>
                    <a:pt x="0" y="0"/>
                  </a:moveTo>
                  <a:cubicBezTo>
                    <a:pt x="0" y="104"/>
                    <a:pt x="0" y="104"/>
                    <a:pt x="0" y="104"/>
                  </a:cubicBezTo>
                  <a:cubicBezTo>
                    <a:pt x="0" y="148"/>
                    <a:pt x="35" y="183"/>
                    <a:pt x="80" y="183"/>
                  </a:cubicBezTo>
                  <a:cubicBezTo>
                    <a:pt x="855" y="183"/>
                    <a:pt x="855" y="183"/>
                    <a:pt x="855" y="183"/>
                  </a:cubicBezTo>
                  <a:cubicBezTo>
                    <a:pt x="899" y="183"/>
                    <a:pt x="935" y="219"/>
                    <a:pt x="935" y="263"/>
                  </a:cubicBezTo>
                  <a:cubicBezTo>
                    <a:pt x="935" y="1380"/>
                    <a:pt x="935" y="1380"/>
                    <a:pt x="935" y="1380"/>
                  </a:cubicBezTo>
                </a:path>
              </a:pathLst>
            </a:custGeom>
            <a:noFill/>
            <a:ln w="3492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5218113" y="3910013"/>
              <a:ext cx="219075" cy="44450"/>
            </a:xfrm>
            <a:custGeom>
              <a:avLst/>
              <a:gdLst>
                <a:gd name="T0" fmla="*/ 99 w 99"/>
                <a:gd name="T1" fmla="*/ 20 h 20"/>
                <a:gd name="T2" fmla="*/ 99 w 99"/>
                <a:gd name="T3" fmla="*/ 8 h 20"/>
                <a:gd name="T4" fmla="*/ 91 w 99"/>
                <a:gd name="T5" fmla="*/ 0 h 20"/>
                <a:gd name="T6" fmla="*/ 8 w 99"/>
                <a:gd name="T7" fmla="*/ 0 h 20"/>
                <a:gd name="T8" fmla="*/ 0 w 99"/>
                <a:gd name="T9" fmla="*/ 8 h 20"/>
                <a:gd name="T10" fmla="*/ 0 w 99"/>
                <a:gd name="T11" fmla="*/ 20 h 20"/>
                <a:gd name="T12" fmla="*/ 99 w 99"/>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9" h="20">
                  <a:moveTo>
                    <a:pt x="99" y="20"/>
                  </a:moveTo>
                  <a:cubicBezTo>
                    <a:pt x="99" y="8"/>
                    <a:pt x="99" y="8"/>
                    <a:pt x="99" y="8"/>
                  </a:cubicBezTo>
                  <a:cubicBezTo>
                    <a:pt x="99" y="4"/>
                    <a:pt x="95" y="0"/>
                    <a:pt x="91" y="0"/>
                  </a:cubicBezTo>
                  <a:cubicBezTo>
                    <a:pt x="8" y="0"/>
                    <a:pt x="8" y="0"/>
                    <a:pt x="8" y="0"/>
                  </a:cubicBezTo>
                  <a:cubicBezTo>
                    <a:pt x="3" y="0"/>
                    <a:pt x="0" y="4"/>
                    <a:pt x="0" y="8"/>
                  </a:cubicBezTo>
                  <a:cubicBezTo>
                    <a:pt x="0" y="20"/>
                    <a:pt x="0" y="20"/>
                    <a:pt x="0" y="20"/>
                  </a:cubicBezTo>
                  <a:lnTo>
                    <a:pt x="99" y="2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Rectangle 29"/>
            <p:cNvSpPr>
              <a:spLocks noChangeArrowheads="1"/>
            </p:cNvSpPr>
            <p:nvPr/>
          </p:nvSpPr>
          <p:spPr bwMode="auto">
            <a:xfrm>
              <a:off x="5218113" y="3973513"/>
              <a:ext cx="219075" cy="28575"/>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30"/>
            <p:cNvSpPr>
              <a:spLocks/>
            </p:cNvSpPr>
            <p:nvPr/>
          </p:nvSpPr>
          <p:spPr bwMode="auto">
            <a:xfrm>
              <a:off x="5218113" y="4022725"/>
              <a:ext cx="219075" cy="44450"/>
            </a:xfrm>
            <a:custGeom>
              <a:avLst/>
              <a:gdLst>
                <a:gd name="T0" fmla="*/ 0 w 99"/>
                <a:gd name="T1" fmla="*/ 0 h 20"/>
                <a:gd name="T2" fmla="*/ 0 w 99"/>
                <a:gd name="T3" fmla="*/ 12 h 20"/>
                <a:gd name="T4" fmla="*/ 8 w 99"/>
                <a:gd name="T5" fmla="*/ 20 h 20"/>
                <a:gd name="T6" fmla="*/ 91 w 99"/>
                <a:gd name="T7" fmla="*/ 20 h 20"/>
                <a:gd name="T8" fmla="*/ 99 w 99"/>
                <a:gd name="T9" fmla="*/ 12 h 20"/>
                <a:gd name="T10" fmla="*/ 99 w 99"/>
                <a:gd name="T11" fmla="*/ 0 h 20"/>
                <a:gd name="T12" fmla="*/ 0 w 9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9" h="20">
                  <a:moveTo>
                    <a:pt x="0" y="0"/>
                  </a:moveTo>
                  <a:cubicBezTo>
                    <a:pt x="0" y="12"/>
                    <a:pt x="0" y="12"/>
                    <a:pt x="0" y="12"/>
                  </a:cubicBezTo>
                  <a:cubicBezTo>
                    <a:pt x="0" y="16"/>
                    <a:pt x="3" y="20"/>
                    <a:pt x="8" y="20"/>
                  </a:cubicBezTo>
                  <a:cubicBezTo>
                    <a:pt x="91" y="20"/>
                    <a:pt x="91" y="20"/>
                    <a:pt x="91" y="20"/>
                  </a:cubicBezTo>
                  <a:cubicBezTo>
                    <a:pt x="95" y="20"/>
                    <a:pt x="99" y="16"/>
                    <a:pt x="99" y="12"/>
                  </a:cubicBezTo>
                  <a:cubicBezTo>
                    <a:pt x="99" y="0"/>
                    <a:pt x="99" y="0"/>
                    <a:pt x="99" y="0"/>
                  </a:cubicBez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31"/>
            <p:cNvSpPr>
              <a:spLocks noEditPoints="1"/>
            </p:cNvSpPr>
            <p:nvPr/>
          </p:nvSpPr>
          <p:spPr bwMode="auto">
            <a:xfrm>
              <a:off x="5046663" y="3181350"/>
              <a:ext cx="560388" cy="700088"/>
            </a:xfrm>
            <a:custGeom>
              <a:avLst/>
              <a:gdLst>
                <a:gd name="T0" fmla="*/ 126 w 253"/>
                <a:gd name="T1" fmla="*/ 0 h 316"/>
                <a:gd name="T2" fmla="*/ 0 w 253"/>
                <a:gd name="T3" fmla="*/ 111 h 316"/>
                <a:gd name="T4" fmla="*/ 70 w 253"/>
                <a:gd name="T5" fmla="*/ 305 h 316"/>
                <a:gd name="T6" fmla="*/ 83 w 253"/>
                <a:gd name="T7" fmla="*/ 316 h 316"/>
                <a:gd name="T8" fmla="*/ 169 w 253"/>
                <a:gd name="T9" fmla="*/ 316 h 316"/>
                <a:gd name="T10" fmla="*/ 182 w 253"/>
                <a:gd name="T11" fmla="*/ 305 h 316"/>
                <a:gd name="T12" fmla="*/ 253 w 253"/>
                <a:gd name="T13" fmla="*/ 111 h 316"/>
                <a:gd name="T14" fmla="*/ 126 w 253"/>
                <a:gd name="T15" fmla="*/ 0 h 316"/>
                <a:gd name="T16" fmla="*/ 113 w 253"/>
                <a:gd name="T17" fmla="*/ 285 h 316"/>
                <a:gd name="T18" fmla="*/ 111 w 253"/>
                <a:gd name="T19" fmla="*/ 285 h 316"/>
                <a:gd name="T20" fmla="*/ 107 w 253"/>
                <a:gd name="T21" fmla="*/ 283 h 316"/>
                <a:gd name="T22" fmla="*/ 66 w 253"/>
                <a:gd name="T23" fmla="*/ 176 h 316"/>
                <a:gd name="T24" fmla="*/ 65 w 253"/>
                <a:gd name="T25" fmla="*/ 176 h 316"/>
                <a:gd name="T26" fmla="*/ 49 w 253"/>
                <a:gd name="T27" fmla="*/ 160 h 316"/>
                <a:gd name="T28" fmla="*/ 65 w 253"/>
                <a:gd name="T29" fmla="*/ 144 h 316"/>
                <a:gd name="T30" fmla="*/ 80 w 253"/>
                <a:gd name="T31" fmla="*/ 160 h 316"/>
                <a:gd name="T32" fmla="*/ 74 w 253"/>
                <a:gd name="T33" fmla="*/ 173 h 316"/>
                <a:gd name="T34" fmla="*/ 115 w 253"/>
                <a:gd name="T35" fmla="*/ 279 h 316"/>
                <a:gd name="T36" fmla="*/ 113 w 253"/>
                <a:gd name="T37" fmla="*/ 285 h 316"/>
                <a:gd name="T38" fmla="*/ 188 w 253"/>
                <a:gd name="T39" fmla="*/ 176 h 316"/>
                <a:gd name="T40" fmla="*/ 187 w 253"/>
                <a:gd name="T41" fmla="*/ 176 h 316"/>
                <a:gd name="T42" fmla="*/ 145 w 253"/>
                <a:gd name="T43" fmla="*/ 283 h 316"/>
                <a:gd name="T44" fmla="*/ 141 w 253"/>
                <a:gd name="T45" fmla="*/ 285 h 316"/>
                <a:gd name="T46" fmla="*/ 140 w 253"/>
                <a:gd name="T47" fmla="*/ 285 h 316"/>
                <a:gd name="T48" fmla="*/ 137 w 253"/>
                <a:gd name="T49" fmla="*/ 279 h 316"/>
                <a:gd name="T50" fmla="*/ 178 w 253"/>
                <a:gd name="T51" fmla="*/ 173 h 316"/>
                <a:gd name="T52" fmla="*/ 172 w 253"/>
                <a:gd name="T53" fmla="*/ 160 h 316"/>
                <a:gd name="T54" fmla="*/ 188 w 253"/>
                <a:gd name="T55" fmla="*/ 144 h 316"/>
                <a:gd name="T56" fmla="*/ 204 w 253"/>
                <a:gd name="T57" fmla="*/ 160 h 316"/>
                <a:gd name="T58" fmla="*/ 188 w 253"/>
                <a:gd name="T59" fmla="*/ 1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3" h="316">
                  <a:moveTo>
                    <a:pt x="126" y="0"/>
                  </a:moveTo>
                  <a:cubicBezTo>
                    <a:pt x="41" y="0"/>
                    <a:pt x="0" y="51"/>
                    <a:pt x="0" y="111"/>
                  </a:cubicBezTo>
                  <a:cubicBezTo>
                    <a:pt x="0" y="184"/>
                    <a:pt x="55" y="235"/>
                    <a:pt x="70" y="305"/>
                  </a:cubicBezTo>
                  <a:cubicBezTo>
                    <a:pt x="71" y="311"/>
                    <a:pt x="77" y="316"/>
                    <a:pt x="83" y="316"/>
                  </a:cubicBezTo>
                  <a:cubicBezTo>
                    <a:pt x="169" y="316"/>
                    <a:pt x="169" y="316"/>
                    <a:pt x="169" y="316"/>
                  </a:cubicBezTo>
                  <a:cubicBezTo>
                    <a:pt x="176" y="316"/>
                    <a:pt x="181" y="311"/>
                    <a:pt x="182" y="305"/>
                  </a:cubicBezTo>
                  <a:cubicBezTo>
                    <a:pt x="197" y="235"/>
                    <a:pt x="253" y="184"/>
                    <a:pt x="253" y="111"/>
                  </a:cubicBezTo>
                  <a:cubicBezTo>
                    <a:pt x="253" y="51"/>
                    <a:pt x="201" y="0"/>
                    <a:pt x="126" y="0"/>
                  </a:cubicBezTo>
                  <a:close/>
                  <a:moveTo>
                    <a:pt x="113" y="285"/>
                  </a:moveTo>
                  <a:cubicBezTo>
                    <a:pt x="112" y="285"/>
                    <a:pt x="112" y="285"/>
                    <a:pt x="111" y="285"/>
                  </a:cubicBezTo>
                  <a:cubicBezTo>
                    <a:pt x="109" y="285"/>
                    <a:pt x="108" y="284"/>
                    <a:pt x="107" y="283"/>
                  </a:cubicBezTo>
                  <a:cubicBezTo>
                    <a:pt x="66" y="176"/>
                    <a:pt x="66" y="176"/>
                    <a:pt x="66" y="176"/>
                  </a:cubicBezTo>
                  <a:cubicBezTo>
                    <a:pt x="65" y="176"/>
                    <a:pt x="65" y="176"/>
                    <a:pt x="65" y="176"/>
                  </a:cubicBezTo>
                  <a:cubicBezTo>
                    <a:pt x="56" y="176"/>
                    <a:pt x="49" y="169"/>
                    <a:pt x="49" y="160"/>
                  </a:cubicBezTo>
                  <a:cubicBezTo>
                    <a:pt x="49" y="151"/>
                    <a:pt x="56" y="144"/>
                    <a:pt x="65" y="144"/>
                  </a:cubicBezTo>
                  <a:cubicBezTo>
                    <a:pt x="73" y="144"/>
                    <a:pt x="80" y="151"/>
                    <a:pt x="80" y="160"/>
                  </a:cubicBezTo>
                  <a:cubicBezTo>
                    <a:pt x="80" y="165"/>
                    <a:pt x="78" y="170"/>
                    <a:pt x="74" y="173"/>
                  </a:cubicBezTo>
                  <a:cubicBezTo>
                    <a:pt x="115" y="279"/>
                    <a:pt x="115" y="279"/>
                    <a:pt x="115" y="279"/>
                  </a:cubicBezTo>
                  <a:cubicBezTo>
                    <a:pt x="116" y="282"/>
                    <a:pt x="115" y="284"/>
                    <a:pt x="113" y="285"/>
                  </a:cubicBezTo>
                  <a:close/>
                  <a:moveTo>
                    <a:pt x="188" y="176"/>
                  </a:moveTo>
                  <a:cubicBezTo>
                    <a:pt x="187" y="176"/>
                    <a:pt x="187" y="176"/>
                    <a:pt x="187" y="176"/>
                  </a:cubicBezTo>
                  <a:cubicBezTo>
                    <a:pt x="145" y="283"/>
                    <a:pt x="145" y="283"/>
                    <a:pt x="145" y="283"/>
                  </a:cubicBezTo>
                  <a:cubicBezTo>
                    <a:pt x="145" y="284"/>
                    <a:pt x="143" y="285"/>
                    <a:pt x="141" y="285"/>
                  </a:cubicBezTo>
                  <a:cubicBezTo>
                    <a:pt x="141" y="285"/>
                    <a:pt x="140" y="285"/>
                    <a:pt x="140" y="285"/>
                  </a:cubicBezTo>
                  <a:cubicBezTo>
                    <a:pt x="137" y="284"/>
                    <a:pt x="136" y="282"/>
                    <a:pt x="137" y="279"/>
                  </a:cubicBezTo>
                  <a:cubicBezTo>
                    <a:pt x="178" y="173"/>
                    <a:pt x="178" y="173"/>
                    <a:pt x="178" y="173"/>
                  </a:cubicBezTo>
                  <a:cubicBezTo>
                    <a:pt x="174" y="170"/>
                    <a:pt x="172" y="165"/>
                    <a:pt x="172" y="160"/>
                  </a:cubicBezTo>
                  <a:cubicBezTo>
                    <a:pt x="172" y="151"/>
                    <a:pt x="179" y="144"/>
                    <a:pt x="188" y="144"/>
                  </a:cubicBezTo>
                  <a:cubicBezTo>
                    <a:pt x="197" y="144"/>
                    <a:pt x="204" y="151"/>
                    <a:pt x="204" y="160"/>
                  </a:cubicBezTo>
                  <a:cubicBezTo>
                    <a:pt x="204" y="169"/>
                    <a:pt x="197" y="176"/>
                    <a:pt x="188" y="1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32"/>
            <p:cNvSpPr>
              <a:spLocks/>
            </p:cNvSpPr>
            <p:nvPr/>
          </p:nvSpPr>
          <p:spPr bwMode="auto">
            <a:xfrm>
              <a:off x="5327651" y="4040188"/>
              <a:ext cx="230188" cy="2817813"/>
            </a:xfrm>
            <a:custGeom>
              <a:avLst/>
              <a:gdLst>
                <a:gd name="T0" fmla="*/ 0 w 104"/>
                <a:gd name="T1" fmla="*/ 0 h 1273"/>
                <a:gd name="T2" fmla="*/ 0 w 104"/>
                <a:gd name="T3" fmla="*/ 408 h 1273"/>
                <a:gd name="T4" fmla="*/ 52 w 104"/>
                <a:gd name="T5" fmla="*/ 460 h 1273"/>
                <a:gd name="T6" fmla="*/ 52 w 104"/>
                <a:gd name="T7" fmla="*/ 460 h 1273"/>
                <a:gd name="T8" fmla="*/ 104 w 104"/>
                <a:gd name="T9" fmla="*/ 512 h 1273"/>
                <a:gd name="T10" fmla="*/ 104 w 104"/>
                <a:gd name="T11" fmla="*/ 1273 h 1273"/>
              </a:gdLst>
              <a:ahLst/>
              <a:cxnLst>
                <a:cxn ang="0">
                  <a:pos x="T0" y="T1"/>
                </a:cxn>
                <a:cxn ang="0">
                  <a:pos x="T2" y="T3"/>
                </a:cxn>
                <a:cxn ang="0">
                  <a:pos x="T4" y="T5"/>
                </a:cxn>
                <a:cxn ang="0">
                  <a:pos x="T6" y="T7"/>
                </a:cxn>
                <a:cxn ang="0">
                  <a:pos x="T8" y="T9"/>
                </a:cxn>
                <a:cxn ang="0">
                  <a:pos x="T10" y="T11"/>
                </a:cxn>
              </a:cxnLst>
              <a:rect l="0" t="0" r="r" b="b"/>
              <a:pathLst>
                <a:path w="104" h="1273">
                  <a:moveTo>
                    <a:pt x="0" y="0"/>
                  </a:moveTo>
                  <a:cubicBezTo>
                    <a:pt x="0" y="408"/>
                    <a:pt x="0" y="408"/>
                    <a:pt x="0" y="408"/>
                  </a:cubicBezTo>
                  <a:cubicBezTo>
                    <a:pt x="0" y="437"/>
                    <a:pt x="23" y="460"/>
                    <a:pt x="52" y="460"/>
                  </a:cubicBezTo>
                  <a:cubicBezTo>
                    <a:pt x="52" y="460"/>
                    <a:pt x="52" y="460"/>
                    <a:pt x="52" y="460"/>
                  </a:cubicBezTo>
                  <a:cubicBezTo>
                    <a:pt x="81" y="460"/>
                    <a:pt x="104" y="483"/>
                    <a:pt x="104" y="512"/>
                  </a:cubicBezTo>
                  <a:cubicBezTo>
                    <a:pt x="104" y="1273"/>
                    <a:pt x="104" y="1273"/>
                    <a:pt x="104" y="1273"/>
                  </a:cubicBezTo>
                </a:path>
              </a:pathLst>
            </a:custGeom>
            <a:noFill/>
            <a:ln w="106363"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3"/>
            <p:cNvSpPr>
              <a:spLocks/>
            </p:cNvSpPr>
            <p:nvPr/>
          </p:nvSpPr>
          <p:spPr bwMode="auto">
            <a:xfrm>
              <a:off x="4681538" y="3109913"/>
              <a:ext cx="2043113" cy="3748088"/>
            </a:xfrm>
            <a:custGeom>
              <a:avLst/>
              <a:gdLst>
                <a:gd name="T0" fmla="*/ 0 w 922"/>
                <a:gd name="T1" fmla="*/ 0 h 1693"/>
                <a:gd name="T2" fmla="*/ 0 w 922"/>
                <a:gd name="T3" fmla="*/ 587 h 1693"/>
                <a:gd name="T4" fmla="*/ 77 w 922"/>
                <a:gd name="T5" fmla="*/ 663 h 1693"/>
                <a:gd name="T6" fmla="*/ 845 w 922"/>
                <a:gd name="T7" fmla="*/ 663 h 1693"/>
                <a:gd name="T8" fmla="*/ 922 w 922"/>
                <a:gd name="T9" fmla="*/ 740 h 1693"/>
                <a:gd name="T10" fmla="*/ 922 w 922"/>
                <a:gd name="T11" fmla="*/ 1693 h 1693"/>
              </a:gdLst>
              <a:ahLst/>
              <a:cxnLst>
                <a:cxn ang="0">
                  <a:pos x="T0" y="T1"/>
                </a:cxn>
                <a:cxn ang="0">
                  <a:pos x="T2" y="T3"/>
                </a:cxn>
                <a:cxn ang="0">
                  <a:pos x="T4" y="T5"/>
                </a:cxn>
                <a:cxn ang="0">
                  <a:pos x="T6" y="T7"/>
                </a:cxn>
                <a:cxn ang="0">
                  <a:pos x="T8" y="T9"/>
                </a:cxn>
                <a:cxn ang="0">
                  <a:pos x="T10" y="T11"/>
                </a:cxn>
              </a:cxnLst>
              <a:rect l="0" t="0" r="r" b="b"/>
              <a:pathLst>
                <a:path w="922" h="1693">
                  <a:moveTo>
                    <a:pt x="0" y="0"/>
                  </a:moveTo>
                  <a:cubicBezTo>
                    <a:pt x="0" y="587"/>
                    <a:pt x="0" y="587"/>
                    <a:pt x="0" y="587"/>
                  </a:cubicBezTo>
                  <a:cubicBezTo>
                    <a:pt x="0" y="629"/>
                    <a:pt x="35" y="663"/>
                    <a:pt x="77" y="663"/>
                  </a:cubicBezTo>
                  <a:cubicBezTo>
                    <a:pt x="845" y="663"/>
                    <a:pt x="845" y="663"/>
                    <a:pt x="845" y="663"/>
                  </a:cubicBezTo>
                  <a:cubicBezTo>
                    <a:pt x="887" y="663"/>
                    <a:pt x="922" y="698"/>
                    <a:pt x="922" y="740"/>
                  </a:cubicBezTo>
                  <a:cubicBezTo>
                    <a:pt x="922" y="1693"/>
                    <a:pt x="922" y="1693"/>
                    <a:pt x="922" y="1693"/>
                  </a:cubicBezTo>
                </a:path>
              </a:pathLst>
            </a:custGeom>
            <a:noFill/>
            <a:ln w="4603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4"/>
            <p:cNvSpPr>
              <a:spLocks noEditPoints="1"/>
            </p:cNvSpPr>
            <p:nvPr/>
          </p:nvSpPr>
          <p:spPr bwMode="auto">
            <a:xfrm>
              <a:off x="4437063" y="2339975"/>
              <a:ext cx="492125" cy="606425"/>
            </a:xfrm>
            <a:custGeom>
              <a:avLst/>
              <a:gdLst>
                <a:gd name="T0" fmla="*/ 147 w 222"/>
                <a:gd name="T1" fmla="*/ 274 h 274"/>
                <a:gd name="T2" fmla="*/ 74 w 222"/>
                <a:gd name="T3" fmla="*/ 274 h 274"/>
                <a:gd name="T4" fmla="*/ 60 w 222"/>
                <a:gd name="T5" fmla="*/ 262 h 274"/>
                <a:gd name="T6" fmla="*/ 31 w 222"/>
                <a:gd name="T7" fmla="*/ 193 h 274"/>
                <a:gd name="T8" fmla="*/ 0 w 222"/>
                <a:gd name="T9" fmla="*/ 97 h 274"/>
                <a:gd name="T10" fmla="*/ 111 w 222"/>
                <a:gd name="T11" fmla="*/ 0 h 274"/>
                <a:gd name="T12" fmla="*/ 222 w 222"/>
                <a:gd name="T13" fmla="*/ 97 h 274"/>
                <a:gd name="T14" fmla="*/ 191 w 222"/>
                <a:gd name="T15" fmla="*/ 193 h 274"/>
                <a:gd name="T16" fmla="*/ 162 w 222"/>
                <a:gd name="T17" fmla="*/ 262 h 274"/>
                <a:gd name="T18" fmla="*/ 147 w 222"/>
                <a:gd name="T19" fmla="*/ 274 h 274"/>
                <a:gd name="T20" fmla="*/ 111 w 222"/>
                <a:gd name="T21" fmla="*/ 8 h 274"/>
                <a:gd name="T22" fmla="*/ 8 w 222"/>
                <a:gd name="T23" fmla="*/ 97 h 274"/>
                <a:gd name="T24" fmla="*/ 38 w 222"/>
                <a:gd name="T25" fmla="*/ 189 h 274"/>
                <a:gd name="T26" fmla="*/ 67 w 222"/>
                <a:gd name="T27" fmla="*/ 260 h 274"/>
                <a:gd name="T28" fmla="*/ 74 w 222"/>
                <a:gd name="T29" fmla="*/ 266 h 274"/>
                <a:gd name="T30" fmla="*/ 147 w 222"/>
                <a:gd name="T31" fmla="*/ 266 h 274"/>
                <a:gd name="T32" fmla="*/ 154 w 222"/>
                <a:gd name="T33" fmla="*/ 260 h 274"/>
                <a:gd name="T34" fmla="*/ 184 w 222"/>
                <a:gd name="T35" fmla="*/ 189 h 274"/>
                <a:gd name="T36" fmla="*/ 214 w 222"/>
                <a:gd name="T37" fmla="*/ 97 h 274"/>
                <a:gd name="T38" fmla="*/ 111 w 222"/>
                <a:gd name="T39" fmla="*/ 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2" h="274">
                  <a:moveTo>
                    <a:pt x="147" y="274"/>
                  </a:moveTo>
                  <a:cubicBezTo>
                    <a:pt x="74" y="274"/>
                    <a:pt x="74" y="274"/>
                    <a:pt x="74" y="274"/>
                  </a:cubicBezTo>
                  <a:cubicBezTo>
                    <a:pt x="67" y="274"/>
                    <a:pt x="61" y="269"/>
                    <a:pt x="60" y="262"/>
                  </a:cubicBezTo>
                  <a:cubicBezTo>
                    <a:pt x="54" y="237"/>
                    <a:pt x="43" y="215"/>
                    <a:pt x="31" y="193"/>
                  </a:cubicBezTo>
                  <a:cubicBezTo>
                    <a:pt x="16" y="164"/>
                    <a:pt x="0" y="133"/>
                    <a:pt x="0" y="97"/>
                  </a:cubicBezTo>
                  <a:cubicBezTo>
                    <a:pt x="0" y="38"/>
                    <a:pt x="44" y="0"/>
                    <a:pt x="111" y="0"/>
                  </a:cubicBezTo>
                  <a:cubicBezTo>
                    <a:pt x="174" y="0"/>
                    <a:pt x="222" y="41"/>
                    <a:pt x="222" y="97"/>
                  </a:cubicBezTo>
                  <a:cubicBezTo>
                    <a:pt x="222" y="133"/>
                    <a:pt x="206" y="164"/>
                    <a:pt x="191" y="193"/>
                  </a:cubicBezTo>
                  <a:cubicBezTo>
                    <a:pt x="179" y="215"/>
                    <a:pt x="167" y="237"/>
                    <a:pt x="162" y="262"/>
                  </a:cubicBezTo>
                  <a:cubicBezTo>
                    <a:pt x="161" y="269"/>
                    <a:pt x="155" y="274"/>
                    <a:pt x="147" y="274"/>
                  </a:cubicBezTo>
                  <a:close/>
                  <a:moveTo>
                    <a:pt x="111" y="8"/>
                  </a:moveTo>
                  <a:cubicBezTo>
                    <a:pt x="35" y="8"/>
                    <a:pt x="8" y="54"/>
                    <a:pt x="8" y="97"/>
                  </a:cubicBezTo>
                  <a:cubicBezTo>
                    <a:pt x="8" y="131"/>
                    <a:pt x="23" y="159"/>
                    <a:pt x="38" y="189"/>
                  </a:cubicBezTo>
                  <a:cubicBezTo>
                    <a:pt x="50" y="211"/>
                    <a:pt x="62" y="234"/>
                    <a:pt x="67" y="260"/>
                  </a:cubicBezTo>
                  <a:cubicBezTo>
                    <a:pt x="68" y="264"/>
                    <a:pt x="71" y="266"/>
                    <a:pt x="74" y="266"/>
                  </a:cubicBezTo>
                  <a:cubicBezTo>
                    <a:pt x="147" y="266"/>
                    <a:pt x="147" y="266"/>
                    <a:pt x="147" y="266"/>
                  </a:cubicBezTo>
                  <a:cubicBezTo>
                    <a:pt x="151" y="266"/>
                    <a:pt x="154" y="264"/>
                    <a:pt x="154" y="260"/>
                  </a:cubicBezTo>
                  <a:cubicBezTo>
                    <a:pt x="160" y="234"/>
                    <a:pt x="172" y="211"/>
                    <a:pt x="184" y="189"/>
                  </a:cubicBezTo>
                  <a:cubicBezTo>
                    <a:pt x="199" y="159"/>
                    <a:pt x="214" y="131"/>
                    <a:pt x="214" y="97"/>
                  </a:cubicBezTo>
                  <a:cubicBezTo>
                    <a:pt x="214" y="46"/>
                    <a:pt x="170" y="8"/>
                    <a:pt x="111" y="8"/>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5"/>
            <p:cNvSpPr>
              <a:spLocks/>
            </p:cNvSpPr>
            <p:nvPr/>
          </p:nvSpPr>
          <p:spPr bwMode="auto">
            <a:xfrm>
              <a:off x="4581526" y="2967038"/>
              <a:ext cx="203200" cy="61913"/>
            </a:xfrm>
            <a:custGeom>
              <a:avLst/>
              <a:gdLst>
                <a:gd name="T0" fmla="*/ 88 w 92"/>
                <a:gd name="T1" fmla="*/ 28 h 28"/>
                <a:gd name="T2" fmla="*/ 84 w 92"/>
                <a:gd name="T3" fmla="*/ 24 h 28"/>
                <a:gd name="T4" fmla="*/ 84 w 92"/>
                <a:gd name="T5" fmla="*/ 13 h 28"/>
                <a:gd name="T6" fmla="*/ 78 w 92"/>
                <a:gd name="T7" fmla="*/ 8 h 28"/>
                <a:gd name="T8" fmla="*/ 14 w 92"/>
                <a:gd name="T9" fmla="*/ 8 h 28"/>
                <a:gd name="T10" fmla="*/ 8 w 92"/>
                <a:gd name="T11" fmla="*/ 13 h 28"/>
                <a:gd name="T12" fmla="*/ 8 w 92"/>
                <a:gd name="T13" fmla="*/ 24 h 28"/>
                <a:gd name="T14" fmla="*/ 4 w 92"/>
                <a:gd name="T15" fmla="*/ 28 h 28"/>
                <a:gd name="T16" fmla="*/ 0 w 92"/>
                <a:gd name="T17" fmla="*/ 24 h 28"/>
                <a:gd name="T18" fmla="*/ 0 w 92"/>
                <a:gd name="T19" fmla="*/ 13 h 28"/>
                <a:gd name="T20" fmla="*/ 14 w 92"/>
                <a:gd name="T21" fmla="*/ 0 h 28"/>
                <a:gd name="T22" fmla="*/ 78 w 92"/>
                <a:gd name="T23" fmla="*/ 0 h 28"/>
                <a:gd name="T24" fmla="*/ 92 w 92"/>
                <a:gd name="T25" fmla="*/ 13 h 28"/>
                <a:gd name="T26" fmla="*/ 92 w 92"/>
                <a:gd name="T27" fmla="*/ 24 h 28"/>
                <a:gd name="T28" fmla="*/ 88 w 92"/>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28">
                  <a:moveTo>
                    <a:pt x="88" y="28"/>
                  </a:moveTo>
                  <a:cubicBezTo>
                    <a:pt x="86" y="28"/>
                    <a:pt x="84" y="26"/>
                    <a:pt x="84" y="24"/>
                  </a:cubicBezTo>
                  <a:cubicBezTo>
                    <a:pt x="84" y="13"/>
                    <a:pt x="84" y="13"/>
                    <a:pt x="84" y="13"/>
                  </a:cubicBezTo>
                  <a:cubicBezTo>
                    <a:pt x="84" y="10"/>
                    <a:pt x="81" y="8"/>
                    <a:pt x="78" y="8"/>
                  </a:cubicBezTo>
                  <a:cubicBezTo>
                    <a:pt x="14" y="8"/>
                    <a:pt x="14" y="8"/>
                    <a:pt x="14" y="8"/>
                  </a:cubicBezTo>
                  <a:cubicBezTo>
                    <a:pt x="10" y="8"/>
                    <a:pt x="8" y="10"/>
                    <a:pt x="8" y="13"/>
                  </a:cubicBezTo>
                  <a:cubicBezTo>
                    <a:pt x="8" y="24"/>
                    <a:pt x="8" y="24"/>
                    <a:pt x="8" y="24"/>
                  </a:cubicBezTo>
                  <a:cubicBezTo>
                    <a:pt x="8" y="26"/>
                    <a:pt x="6" y="28"/>
                    <a:pt x="4" y="28"/>
                  </a:cubicBezTo>
                  <a:cubicBezTo>
                    <a:pt x="2" y="28"/>
                    <a:pt x="0" y="26"/>
                    <a:pt x="0" y="24"/>
                  </a:cubicBezTo>
                  <a:cubicBezTo>
                    <a:pt x="0" y="13"/>
                    <a:pt x="0" y="13"/>
                    <a:pt x="0" y="13"/>
                  </a:cubicBezTo>
                  <a:cubicBezTo>
                    <a:pt x="0" y="6"/>
                    <a:pt x="6" y="0"/>
                    <a:pt x="14" y="0"/>
                  </a:cubicBezTo>
                  <a:cubicBezTo>
                    <a:pt x="78" y="0"/>
                    <a:pt x="78" y="0"/>
                    <a:pt x="78" y="0"/>
                  </a:cubicBezTo>
                  <a:cubicBezTo>
                    <a:pt x="86" y="0"/>
                    <a:pt x="92" y="6"/>
                    <a:pt x="92" y="13"/>
                  </a:cubicBezTo>
                  <a:cubicBezTo>
                    <a:pt x="92" y="24"/>
                    <a:pt x="92" y="24"/>
                    <a:pt x="92" y="24"/>
                  </a:cubicBezTo>
                  <a:cubicBezTo>
                    <a:pt x="92" y="26"/>
                    <a:pt x="90" y="28"/>
                    <a:pt x="88" y="28"/>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6"/>
            <p:cNvSpPr>
              <a:spLocks noEditPoints="1"/>
            </p:cNvSpPr>
            <p:nvPr/>
          </p:nvSpPr>
          <p:spPr bwMode="auto">
            <a:xfrm>
              <a:off x="4581526" y="3011488"/>
              <a:ext cx="203200" cy="103188"/>
            </a:xfrm>
            <a:custGeom>
              <a:avLst/>
              <a:gdLst>
                <a:gd name="T0" fmla="*/ 79 w 92"/>
                <a:gd name="T1" fmla="*/ 47 h 47"/>
                <a:gd name="T2" fmla="*/ 12 w 92"/>
                <a:gd name="T3" fmla="*/ 47 h 47"/>
                <a:gd name="T4" fmla="*/ 0 w 92"/>
                <a:gd name="T5" fmla="*/ 35 h 47"/>
                <a:gd name="T6" fmla="*/ 0 w 92"/>
                <a:gd name="T7" fmla="*/ 4 h 47"/>
                <a:gd name="T8" fmla="*/ 4 w 92"/>
                <a:gd name="T9" fmla="*/ 0 h 47"/>
                <a:gd name="T10" fmla="*/ 88 w 92"/>
                <a:gd name="T11" fmla="*/ 0 h 47"/>
                <a:gd name="T12" fmla="*/ 92 w 92"/>
                <a:gd name="T13" fmla="*/ 4 h 47"/>
                <a:gd name="T14" fmla="*/ 92 w 92"/>
                <a:gd name="T15" fmla="*/ 35 h 47"/>
                <a:gd name="T16" fmla="*/ 79 w 92"/>
                <a:gd name="T17" fmla="*/ 47 h 47"/>
                <a:gd name="T18" fmla="*/ 8 w 92"/>
                <a:gd name="T19" fmla="*/ 8 h 47"/>
                <a:gd name="T20" fmla="*/ 8 w 92"/>
                <a:gd name="T21" fmla="*/ 35 h 47"/>
                <a:gd name="T22" fmla="*/ 12 w 92"/>
                <a:gd name="T23" fmla="*/ 39 h 47"/>
                <a:gd name="T24" fmla="*/ 79 w 92"/>
                <a:gd name="T25" fmla="*/ 39 h 47"/>
                <a:gd name="T26" fmla="*/ 84 w 92"/>
                <a:gd name="T27" fmla="*/ 35 h 47"/>
                <a:gd name="T28" fmla="*/ 84 w 92"/>
                <a:gd name="T29" fmla="*/ 8 h 47"/>
                <a:gd name="T30" fmla="*/ 8 w 92"/>
                <a:gd name="T31"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47">
                  <a:moveTo>
                    <a:pt x="79" y="47"/>
                  </a:moveTo>
                  <a:cubicBezTo>
                    <a:pt x="12" y="47"/>
                    <a:pt x="12" y="47"/>
                    <a:pt x="12" y="47"/>
                  </a:cubicBezTo>
                  <a:cubicBezTo>
                    <a:pt x="6" y="47"/>
                    <a:pt x="0" y="41"/>
                    <a:pt x="0" y="35"/>
                  </a:cubicBezTo>
                  <a:cubicBezTo>
                    <a:pt x="0" y="4"/>
                    <a:pt x="0" y="4"/>
                    <a:pt x="0" y="4"/>
                  </a:cubicBezTo>
                  <a:cubicBezTo>
                    <a:pt x="0" y="1"/>
                    <a:pt x="2" y="0"/>
                    <a:pt x="4" y="0"/>
                  </a:cubicBezTo>
                  <a:cubicBezTo>
                    <a:pt x="88" y="0"/>
                    <a:pt x="88" y="0"/>
                    <a:pt x="88" y="0"/>
                  </a:cubicBezTo>
                  <a:cubicBezTo>
                    <a:pt x="90" y="0"/>
                    <a:pt x="92" y="1"/>
                    <a:pt x="92" y="4"/>
                  </a:cubicBezTo>
                  <a:cubicBezTo>
                    <a:pt x="92" y="35"/>
                    <a:pt x="92" y="35"/>
                    <a:pt x="92" y="35"/>
                  </a:cubicBezTo>
                  <a:cubicBezTo>
                    <a:pt x="92" y="41"/>
                    <a:pt x="86" y="47"/>
                    <a:pt x="79" y="47"/>
                  </a:cubicBezTo>
                  <a:close/>
                  <a:moveTo>
                    <a:pt x="8" y="8"/>
                  </a:moveTo>
                  <a:cubicBezTo>
                    <a:pt x="8" y="35"/>
                    <a:pt x="8" y="35"/>
                    <a:pt x="8" y="35"/>
                  </a:cubicBezTo>
                  <a:cubicBezTo>
                    <a:pt x="8" y="37"/>
                    <a:pt x="10" y="39"/>
                    <a:pt x="12" y="39"/>
                  </a:cubicBezTo>
                  <a:cubicBezTo>
                    <a:pt x="79" y="39"/>
                    <a:pt x="79" y="39"/>
                    <a:pt x="79" y="39"/>
                  </a:cubicBezTo>
                  <a:cubicBezTo>
                    <a:pt x="82" y="39"/>
                    <a:pt x="84" y="37"/>
                    <a:pt x="84" y="35"/>
                  </a:cubicBezTo>
                  <a:cubicBezTo>
                    <a:pt x="84" y="8"/>
                    <a:pt x="84" y="8"/>
                    <a:pt x="84" y="8"/>
                  </a:cubicBezTo>
                  <a:lnTo>
                    <a:pt x="8" y="8"/>
                  </a:ln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7"/>
            <p:cNvSpPr>
              <a:spLocks/>
            </p:cNvSpPr>
            <p:nvPr/>
          </p:nvSpPr>
          <p:spPr bwMode="auto">
            <a:xfrm>
              <a:off x="4586288" y="3051175"/>
              <a:ext cx="195263" cy="17463"/>
            </a:xfrm>
            <a:custGeom>
              <a:avLst/>
              <a:gdLst>
                <a:gd name="T0" fmla="*/ 84 w 88"/>
                <a:gd name="T1" fmla="*/ 8 h 8"/>
                <a:gd name="T2" fmla="*/ 4 w 88"/>
                <a:gd name="T3" fmla="*/ 8 h 8"/>
                <a:gd name="T4" fmla="*/ 0 w 88"/>
                <a:gd name="T5" fmla="*/ 4 h 8"/>
                <a:gd name="T6" fmla="*/ 4 w 88"/>
                <a:gd name="T7" fmla="*/ 0 h 8"/>
                <a:gd name="T8" fmla="*/ 84 w 88"/>
                <a:gd name="T9" fmla="*/ 0 h 8"/>
                <a:gd name="T10" fmla="*/ 88 w 88"/>
                <a:gd name="T11" fmla="*/ 4 h 8"/>
                <a:gd name="T12" fmla="*/ 84 w 8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8" h="8">
                  <a:moveTo>
                    <a:pt x="84" y="8"/>
                  </a:moveTo>
                  <a:cubicBezTo>
                    <a:pt x="4" y="8"/>
                    <a:pt x="4" y="8"/>
                    <a:pt x="4" y="8"/>
                  </a:cubicBezTo>
                  <a:cubicBezTo>
                    <a:pt x="2" y="8"/>
                    <a:pt x="0" y="6"/>
                    <a:pt x="0" y="4"/>
                  </a:cubicBezTo>
                  <a:cubicBezTo>
                    <a:pt x="0" y="2"/>
                    <a:pt x="2" y="0"/>
                    <a:pt x="4" y="0"/>
                  </a:cubicBezTo>
                  <a:cubicBezTo>
                    <a:pt x="84" y="0"/>
                    <a:pt x="84" y="0"/>
                    <a:pt x="84" y="0"/>
                  </a:cubicBezTo>
                  <a:cubicBezTo>
                    <a:pt x="86" y="0"/>
                    <a:pt x="88" y="2"/>
                    <a:pt x="88" y="4"/>
                  </a:cubicBezTo>
                  <a:cubicBezTo>
                    <a:pt x="88" y="6"/>
                    <a:pt x="86" y="8"/>
                    <a:pt x="84" y="8"/>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8"/>
            <p:cNvSpPr>
              <a:spLocks/>
            </p:cNvSpPr>
            <p:nvPr/>
          </p:nvSpPr>
          <p:spPr bwMode="auto">
            <a:xfrm>
              <a:off x="4700588" y="2636838"/>
              <a:ext cx="106363" cy="246063"/>
            </a:xfrm>
            <a:custGeom>
              <a:avLst/>
              <a:gdLst>
                <a:gd name="T0" fmla="*/ 5 w 48"/>
                <a:gd name="T1" fmla="*/ 111 h 111"/>
                <a:gd name="T2" fmla="*/ 3 w 48"/>
                <a:gd name="T3" fmla="*/ 110 h 111"/>
                <a:gd name="T4" fmla="*/ 1 w 48"/>
                <a:gd name="T5" fmla="*/ 105 h 111"/>
                <a:gd name="T6" fmla="*/ 40 w 48"/>
                <a:gd name="T7" fmla="*/ 3 h 111"/>
                <a:gd name="T8" fmla="*/ 45 w 48"/>
                <a:gd name="T9" fmla="*/ 1 h 111"/>
                <a:gd name="T10" fmla="*/ 48 w 48"/>
                <a:gd name="T11" fmla="*/ 6 h 111"/>
                <a:gd name="T12" fmla="*/ 8 w 48"/>
                <a:gd name="T13" fmla="*/ 108 h 111"/>
                <a:gd name="T14" fmla="*/ 5 w 48"/>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1">
                  <a:moveTo>
                    <a:pt x="5" y="111"/>
                  </a:moveTo>
                  <a:cubicBezTo>
                    <a:pt x="4" y="111"/>
                    <a:pt x="4" y="111"/>
                    <a:pt x="3" y="110"/>
                  </a:cubicBezTo>
                  <a:cubicBezTo>
                    <a:pt x="1" y="110"/>
                    <a:pt x="0" y="107"/>
                    <a:pt x="1" y="105"/>
                  </a:cubicBezTo>
                  <a:cubicBezTo>
                    <a:pt x="40" y="3"/>
                    <a:pt x="40" y="3"/>
                    <a:pt x="40" y="3"/>
                  </a:cubicBezTo>
                  <a:cubicBezTo>
                    <a:pt x="41" y="1"/>
                    <a:pt x="43" y="0"/>
                    <a:pt x="45" y="1"/>
                  </a:cubicBezTo>
                  <a:cubicBezTo>
                    <a:pt x="47" y="2"/>
                    <a:pt x="48" y="4"/>
                    <a:pt x="48" y="6"/>
                  </a:cubicBezTo>
                  <a:cubicBezTo>
                    <a:pt x="8" y="108"/>
                    <a:pt x="8" y="108"/>
                    <a:pt x="8" y="108"/>
                  </a:cubicBezTo>
                  <a:cubicBezTo>
                    <a:pt x="8" y="110"/>
                    <a:pt x="6" y="111"/>
                    <a:pt x="5" y="111"/>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9"/>
            <p:cNvSpPr>
              <a:spLocks/>
            </p:cNvSpPr>
            <p:nvPr/>
          </p:nvSpPr>
          <p:spPr bwMode="auto">
            <a:xfrm>
              <a:off x="4557713" y="2636838"/>
              <a:ext cx="107950" cy="246063"/>
            </a:xfrm>
            <a:custGeom>
              <a:avLst/>
              <a:gdLst>
                <a:gd name="T0" fmla="*/ 44 w 49"/>
                <a:gd name="T1" fmla="*/ 111 h 111"/>
                <a:gd name="T2" fmla="*/ 41 w 49"/>
                <a:gd name="T3" fmla="*/ 108 h 111"/>
                <a:gd name="T4" fmla="*/ 1 w 49"/>
                <a:gd name="T5" fmla="*/ 6 h 111"/>
                <a:gd name="T6" fmla="*/ 3 w 49"/>
                <a:gd name="T7" fmla="*/ 1 h 111"/>
                <a:gd name="T8" fmla="*/ 9 w 49"/>
                <a:gd name="T9" fmla="*/ 3 h 111"/>
                <a:gd name="T10" fmla="*/ 48 w 49"/>
                <a:gd name="T11" fmla="*/ 105 h 111"/>
                <a:gd name="T12" fmla="*/ 46 w 49"/>
                <a:gd name="T13" fmla="*/ 110 h 111"/>
                <a:gd name="T14" fmla="*/ 44 w 49"/>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11">
                  <a:moveTo>
                    <a:pt x="44" y="111"/>
                  </a:moveTo>
                  <a:cubicBezTo>
                    <a:pt x="43" y="111"/>
                    <a:pt x="41" y="110"/>
                    <a:pt x="41" y="108"/>
                  </a:cubicBezTo>
                  <a:cubicBezTo>
                    <a:pt x="1" y="6"/>
                    <a:pt x="1" y="6"/>
                    <a:pt x="1" y="6"/>
                  </a:cubicBezTo>
                  <a:cubicBezTo>
                    <a:pt x="0" y="4"/>
                    <a:pt x="1" y="2"/>
                    <a:pt x="3" y="1"/>
                  </a:cubicBezTo>
                  <a:cubicBezTo>
                    <a:pt x="5" y="0"/>
                    <a:pt x="8" y="1"/>
                    <a:pt x="9" y="3"/>
                  </a:cubicBezTo>
                  <a:cubicBezTo>
                    <a:pt x="48" y="105"/>
                    <a:pt x="48" y="105"/>
                    <a:pt x="48" y="105"/>
                  </a:cubicBezTo>
                  <a:cubicBezTo>
                    <a:pt x="49" y="107"/>
                    <a:pt x="48" y="110"/>
                    <a:pt x="46" y="110"/>
                  </a:cubicBezTo>
                  <a:cubicBezTo>
                    <a:pt x="45" y="111"/>
                    <a:pt x="45" y="111"/>
                    <a:pt x="44" y="111"/>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Oval 40"/>
            <p:cNvSpPr>
              <a:spLocks noChangeArrowheads="1"/>
            </p:cNvSpPr>
            <p:nvPr/>
          </p:nvSpPr>
          <p:spPr bwMode="auto">
            <a:xfrm>
              <a:off x="4770438" y="2616200"/>
              <a:ext cx="57150" cy="60325"/>
            </a:xfrm>
            <a:prstGeom prst="ellipse">
              <a:avLst/>
            </a:pr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Oval 41"/>
            <p:cNvSpPr>
              <a:spLocks noChangeArrowheads="1"/>
            </p:cNvSpPr>
            <p:nvPr/>
          </p:nvSpPr>
          <p:spPr bwMode="auto">
            <a:xfrm>
              <a:off x="4537076" y="2616200"/>
              <a:ext cx="60325" cy="60325"/>
            </a:xfrm>
            <a:prstGeom prst="ellipse">
              <a:avLst/>
            </a:pr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42"/>
            <p:cNvSpPr>
              <a:spLocks/>
            </p:cNvSpPr>
            <p:nvPr/>
          </p:nvSpPr>
          <p:spPr bwMode="auto">
            <a:xfrm>
              <a:off x="7542213" y="5167313"/>
              <a:ext cx="365125" cy="47625"/>
            </a:xfrm>
            <a:custGeom>
              <a:avLst/>
              <a:gdLst>
                <a:gd name="T0" fmla="*/ 154 w 165"/>
                <a:gd name="T1" fmla="*/ 22 h 22"/>
                <a:gd name="T2" fmla="*/ 11 w 165"/>
                <a:gd name="T3" fmla="*/ 22 h 22"/>
                <a:gd name="T4" fmla="*/ 0 w 165"/>
                <a:gd name="T5" fmla="*/ 11 h 22"/>
                <a:gd name="T6" fmla="*/ 0 w 165"/>
                <a:gd name="T7" fmla="*/ 11 h 22"/>
                <a:gd name="T8" fmla="*/ 11 w 165"/>
                <a:gd name="T9" fmla="*/ 0 h 22"/>
                <a:gd name="T10" fmla="*/ 154 w 165"/>
                <a:gd name="T11" fmla="*/ 0 h 22"/>
                <a:gd name="T12" fmla="*/ 165 w 165"/>
                <a:gd name="T13" fmla="*/ 11 h 22"/>
                <a:gd name="T14" fmla="*/ 165 w 165"/>
                <a:gd name="T15" fmla="*/ 11 h 22"/>
                <a:gd name="T16" fmla="*/ 154 w 16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2">
                  <a:moveTo>
                    <a:pt x="154" y="22"/>
                  </a:moveTo>
                  <a:cubicBezTo>
                    <a:pt x="11" y="22"/>
                    <a:pt x="11" y="22"/>
                    <a:pt x="11" y="22"/>
                  </a:cubicBezTo>
                  <a:cubicBezTo>
                    <a:pt x="5" y="22"/>
                    <a:pt x="0" y="17"/>
                    <a:pt x="0" y="11"/>
                  </a:cubicBezTo>
                  <a:cubicBezTo>
                    <a:pt x="0" y="11"/>
                    <a:pt x="0" y="11"/>
                    <a:pt x="0" y="11"/>
                  </a:cubicBezTo>
                  <a:cubicBezTo>
                    <a:pt x="0" y="5"/>
                    <a:pt x="5" y="0"/>
                    <a:pt x="11" y="0"/>
                  </a:cubicBezTo>
                  <a:cubicBezTo>
                    <a:pt x="154" y="0"/>
                    <a:pt x="154" y="0"/>
                    <a:pt x="154" y="0"/>
                  </a:cubicBezTo>
                  <a:cubicBezTo>
                    <a:pt x="160" y="0"/>
                    <a:pt x="165" y="5"/>
                    <a:pt x="165" y="11"/>
                  </a:cubicBezTo>
                  <a:cubicBezTo>
                    <a:pt x="165" y="11"/>
                    <a:pt x="165" y="11"/>
                    <a:pt x="165" y="11"/>
                  </a:cubicBezTo>
                  <a:cubicBezTo>
                    <a:pt x="165" y="17"/>
                    <a:pt x="160" y="22"/>
                    <a:pt x="154"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43"/>
            <p:cNvSpPr>
              <a:spLocks/>
            </p:cNvSpPr>
            <p:nvPr/>
          </p:nvSpPr>
          <p:spPr bwMode="auto">
            <a:xfrm>
              <a:off x="7600951" y="5235575"/>
              <a:ext cx="246063" cy="49213"/>
            </a:xfrm>
            <a:custGeom>
              <a:avLst/>
              <a:gdLst>
                <a:gd name="T0" fmla="*/ 102 w 111"/>
                <a:gd name="T1" fmla="*/ 22 h 22"/>
                <a:gd name="T2" fmla="*/ 9 w 111"/>
                <a:gd name="T3" fmla="*/ 22 h 22"/>
                <a:gd name="T4" fmla="*/ 0 w 111"/>
                <a:gd name="T5" fmla="*/ 13 h 22"/>
                <a:gd name="T6" fmla="*/ 0 w 111"/>
                <a:gd name="T7" fmla="*/ 9 h 22"/>
                <a:gd name="T8" fmla="*/ 9 w 111"/>
                <a:gd name="T9" fmla="*/ 0 h 22"/>
                <a:gd name="T10" fmla="*/ 102 w 111"/>
                <a:gd name="T11" fmla="*/ 0 h 22"/>
                <a:gd name="T12" fmla="*/ 111 w 111"/>
                <a:gd name="T13" fmla="*/ 9 h 22"/>
                <a:gd name="T14" fmla="*/ 111 w 111"/>
                <a:gd name="T15" fmla="*/ 13 h 22"/>
                <a:gd name="T16" fmla="*/ 102 w 11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2">
                  <a:moveTo>
                    <a:pt x="102" y="22"/>
                  </a:moveTo>
                  <a:cubicBezTo>
                    <a:pt x="9" y="22"/>
                    <a:pt x="9" y="22"/>
                    <a:pt x="9" y="22"/>
                  </a:cubicBezTo>
                  <a:cubicBezTo>
                    <a:pt x="4" y="22"/>
                    <a:pt x="0" y="18"/>
                    <a:pt x="0" y="13"/>
                  </a:cubicBezTo>
                  <a:cubicBezTo>
                    <a:pt x="0" y="9"/>
                    <a:pt x="0" y="9"/>
                    <a:pt x="0" y="9"/>
                  </a:cubicBezTo>
                  <a:cubicBezTo>
                    <a:pt x="0" y="4"/>
                    <a:pt x="4" y="0"/>
                    <a:pt x="9" y="0"/>
                  </a:cubicBezTo>
                  <a:cubicBezTo>
                    <a:pt x="102" y="0"/>
                    <a:pt x="102" y="0"/>
                    <a:pt x="102" y="0"/>
                  </a:cubicBezTo>
                  <a:cubicBezTo>
                    <a:pt x="107" y="0"/>
                    <a:pt x="111" y="4"/>
                    <a:pt x="111" y="9"/>
                  </a:cubicBezTo>
                  <a:cubicBezTo>
                    <a:pt x="111" y="13"/>
                    <a:pt x="111" y="13"/>
                    <a:pt x="111" y="13"/>
                  </a:cubicBezTo>
                  <a:cubicBezTo>
                    <a:pt x="111" y="18"/>
                    <a:pt x="107" y="22"/>
                    <a:pt x="102"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44"/>
            <p:cNvSpPr>
              <a:spLocks/>
            </p:cNvSpPr>
            <p:nvPr/>
          </p:nvSpPr>
          <p:spPr bwMode="auto">
            <a:xfrm>
              <a:off x="7542213" y="5100638"/>
              <a:ext cx="365125" cy="49213"/>
            </a:xfrm>
            <a:custGeom>
              <a:avLst/>
              <a:gdLst>
                <a:gd name="T0" fmla="*/ 154 w 165"/>
                <a:gd name="T1" fmla="*/ 22 h 22"/>
                <a:gd name="T2" fmla="*/ 11 w 165"/>
                <a:gd name="T3" fmla="*/ 22 h 22"/>
                <a:gd name="T4" fmla="*/ 0 w 165"/>
                <a:gd name="T5" fmla="*/ 11 h 22"/>
                <a:gd name="T6" fmla="*/ 0 w 165"/>
                <a:gd name="T7" fmla="*/ 11 h 22"/>
                <a:gd name="T8" fmla="*/ 11 w 165"/>
                <a:gd name="T9" fmla="*/ 0 h 22"/>
                <a:gd name="T10" fmla="*/ 154 w 165"/>
                <a:gd name="T11" fmla="*/ 0 h 22"/>
                <a:gd name="T12" fmla="*/ 165 w 165"/>
                <a:gd name="T13" fmla="*/ 11 h 22"/>
                <a:gd name="T14" fmla="*/ 165 w 165"/>
                <a:gd name="T15" fmla="*/ 11 h 22"/>
                <a:gd name="T16" fmla="*/ 154 w 16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2">
                  <a:moveTo>
                    <a:pt x="154" y="22"/>
                  </a:moveTo>
                  <a:cubicBezTo>
                    <a:pt x="11" y="22"/>
                    <a:pt x="11" y="22"/>
                    <a:pt x="11" y="22"/>
                  </a:cubicBezTo>
                  <a:cubicBezTo>
                    <a:pt x="5" y="22"/>
                    <a:pt x="0" y="17"/>
                    <a:pt x="0" y="11"/>
                  </a:cubicBezTo>
                  <a:cubicBezTo>
                    <a:pt x="0" y="11"/>
                    <a:pt x="0" y="11"/>
                    <a:pt x="0" y="11"/>
                  </a:cubicBezTo>
                  <a:cubicBezTo>
                    <a:pt x="0" y="5"/>
                    <a:pt x="5" y="0"/>
                    <a:pt x="11" y="0"/>
                  </a:cubicBezTo>
                  <a:cubicBezTo>
                    <a:pt x="154" y="0"/>
                    <a:pt x="154" y="0"/>
                    <a:pt x="154" y="0"/>
                  </a:cubicBezTo>
                  <a:cubicBezTo>
                    <a:pt x="160" y="0"/>
                    <a:pt x="165" y="5"/>
                    <a:pt x="165" y="11"/>
                  </a:cubicBezTo>
                  <a:cubicBezTo>
                    <a:pt x="165" y="11"/>
                    <a:pt x="165" y="11"/>
                    <a:pt x="165" y="11"/>
                  </a:cubicBezTo>
                  <a:cubicBezTo>
                    <a:pt x="165" y="17"/>
                    <a:pt x="160" y="22"/>
                    <a:pt x="154"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45"/>
            <p:cNvSpPr>
              <a:spLocks noEditPoints="1"/>
            </p:cNvSpPr>
            <p:nvPr/>
          </p:nvSpPr>
          <p:spPr bwMode="auto">
            <a:xfrm>
              <a:off x="7300913" y="3971925"/>
              <a:ext cx="847725" cy="1108075"/>
            </a:xfrm>
            <a:custGeom>
              <a:avLst/>
              <a:gdLst>
                <a:gd name="T0" fmla="*/ 273 w 383"/>
                <a:gd name="T1" fmla="*/ 479 h 501"/>
                <a:gd name="T2" fmla="*/ 271 w 383"/>
                <a:gd name="T3" fmla="*/ 479 h 501"/>
                <a:gd name="T4" fmla="*/ 383 w 383"/>
                <a:gd name="T5" fmla="*/ 177 h 501"/>
                <a:gd name="T6" fmla="*/ 192 w 383"/>
                <a:gd name="T7" fmla="*/ 0 h 501"/>
                <a:gd name="T8" fmla="*/ 0 w 383"/>
                <a:gd name="T9" fmla="*/ 177 h 501"/>
                <a:gd name="T10" fmla="*/ 112 w 383"/>
                <a:gd name="T11" fmla="*/ 479 h 501"/>
                <a:gd name="T12" fmla="*/ 110 w 383"/>
                <a:gd name="T13" fmla="*/ 479 h 501"/>
                <a:gd name="T14" fmla="*/ 97 w 383"/>
                <a:gd name="T15" fmla="*/ 490 h 501"/>
                <a:gd name="T16" fmla="*/ 110 w 383"/>
                <a:gd name="T17" fmla="*/ 501 h 501"/>
                <a:gd name="T18" fmla="*/ 273 w 383"/>
                <a:gd name="T19" fmla="*/ 501 h 501"/>
                <a:gd name="T20" fmla="*/ 286 w 383"/>
                <a:gd name="T21" fmla="*/ 490 h 501"/>
                <a:gd name="T22" fmla="*/ 273 w 383"/>
                <a:gd name="T23" fmla="*/ 479 h 501"/>
                <a:gd name="T24" fmla="*/ 255 w 383"/>
                <a:gd name="T25" fmla="*/ 303 h 501"/>
                <a:gd name="T26" fmla="*/ 215 w 383"/>
                <a:gd name="T27" fmla="*/ 381 h 501"/>
                <a:gd name="T28" fmla="*/ 215 w 383"/>
                <a:gd name="T29" fmla="*/ 470 h 501"/>
                <a:gd name="T30" fmla="*/ 208 w 383"/>
                <a:gd name="T31" fmla="*/ 476 h 501"/>
                <a:gd name="T32" fmla="*/ 201 w 383"/>
                <a:gd name="T33" fmla="*/ 470 h 501"/>
                <a:gd name="T34" fmla="*/ 201 w 383"/>
                <a:gd name="T35" fmla="*/ 380 h 501"/>
                <a:gd name="T36" fmla="*/ 202 w 383"/>
                <a:gd name="T37" fmla="*/ 377 h 501"/>
                <a:gd name="T38" fmla="*/ 238 w 383"/>
                <a:gd name="T39" fmla="*/ 307 h 501"/>
                <a:gd name="T40" fmla="*/ 145 w 383"/>
                <a:gd name="T41" fmla="*/ 307 h 501"/>
                <a:gd name="T42" fmla="*/ 181 w 383"/>
                <a:gd name="T43" fmla="*/ 377 h 501"/>
                <a:gd name="T44" fmla="*/ 182 w 383"/>
                <a:gd name="T45" fmla="*/ 380 h 501"/>
                <a:gd name="T46" fmla="*/ 182 w 383"/>
                <a:gd name="T47" fmla="*/ 470 h 501"/>
                <a:gd name="T48" fmla="*/ 175 w 383"/>
                <a:gd name="T49" fmla="*/ 476 h 501"/>
                <a:gd name="T50" fmla="*/ 168 w 383"/>
                <a:gd name="T51" fmla="*/ 470 h 501"/>
                <a:gd name="T52" fmla="*/ 168 w 383"/>
                <a:gd name="T53" fmla="*/ 381 h 501"/>
                <a:gd name="T54" fmla="*/ 128 w 383"/>
                <a:gd name="T55" fmla="*/ 303 h 501"/>
                <a:gd name="T56" fmla="*/ 128 w 383"/>
                <a:gd name="T57" fmla="*/ 297 h 501"/>
                <a:gd name="T58" fmla="*/ 134 w 383"/>
                <a:gd name="T59" fmla="*/ 294 h 501"/>
                <a:gd name="T60" fmla="*/ 249 w 383"/>
                <a:gd name="T61" fmla="*/ 294 h 501"/>
                <a:gd name="T62" fmla="*/ 255 w 383"/>
                <a:gd name="T63" fmla="*/ 297 h 501"/>
                <a:gd name="T64" fmla="*/ 255 w 383"/>
                <a:gd name="T65" fmla="*/ 303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3" h="501">
                  <a:moveTo>
                    <a:pt x="273" y="479"/>
                  </a:moveTo>
                  <a:cubicBezTo>
                    <a:pt x="271" y="479"/>
                    <a:pt x="271" y="479"/>
                    <a:pt x="271" y="479"/>
                  </a:cubicBezTo>
                  <a:cubicBezTo>
                    <a:pt x="271" y="363"/>
                    <a:pt x="383" y="290"/>
                    <a:pt x="383" y="177"/>
                  </a:cubicBezTo>
                  <a:cubicBezTo>
                    <a:pt x="383" y="97"/>
                    <a:pt x="305" y="0"/>
                    <a:pt x="192" y="0"/>
                  </a:cubicBezTo>
                  <a:cubicBezTo>
                    <a:pt x="62" y="0"/>
                    <a:pt x="0" y="97"/>
                    <a:pt x="0" y="177"/>
                  </a:cubicBezTo>
                  <a:cubicBezTo>
                    <a:pt x="0" y="290"/>
                    <a:pt x="112" y="363"/>
                    <a:pt x="112" y="479"/>
                  </a:cubicBezTo>
                  <a:cubicBezTo>
                    <a:pt x="110" y="479"/>
                    <a:pt x="110" y="479"/>
                    <a:pt x="110" y="479"/>
                  </a:cubicBezTo>
                  <a:cubicBezTo>
                    <a:pt x="103" y="479"/>
                    <a:pt x="97" y="484"/>
                    <a:pt x="97" y="490"/>
                  </a:cubicBezTo>
                  <a:cubicBezTo>
                    <a:pt x="97" y="496"/>
                    <a:pt x="103" y="501"/>
                    <a:pt x="110" y="501"/>
                  </a:cubicBezTo>
                  <a:cubicBezTo>
                    <a:pt x="273" y="501"/>
                    <a:pt x="273" y="501"/>
                    <a:pt x="273" y="501"/>
                  </a:cubicBezTo>
                  <a:cubicBezTo>
                    <a:pt x="280" y="501"/>
                    <a:pt x="286" y="496"/>
                    <a:pt x="286" y="490"/>
                  </a:cubicBezTo>
                  <a:cubicBezTo>
                    <a:pt x="286" y="484"/>
                    <a:pt x="280" y="479"/>
                    <a:pt x="273" y="479"/>
                  </a:cubicBezTo>
                  <a:close/>
                  <a:moveTo>
                    <a:pt x="255" y="303"/>
                  </a:moveTo>
                  <a:cubicBezTo>
                    <a:pt x="215" y="381"/>
                    <a:pt x="215" y="381"/>
                    <a:pt x="215" y="381"/>
                  </a:cubicBezTo>
                  <a:cubicBezTo>
                    <a:pt x="215" y="470"/>
                    <a:pt x="215" y="470"/>
                    <a:pt x="215" y="470"/>
                  </a:cubicBezTo>
                  <a:cubicBezTo>
                    <a:pt x="215" y="473"/>
                    <a:pt x="212" y="476"/>
                    <a:pt x="208" y="476"/>
                  </a:cubicBezTo>
                  <a:cubicBezTo>
                    <a:pt x="204" y="476"/>
                    <a:pt x="201" y="473"/>
                    <a:pt x="201" y="470"/>
                  </a:cubicBezTo>
                  <a:cubicBezTo>
                    <a:pt x="201" y="380"/>
                    <a:pt x="201" y="380"/>
                    <a:pt x="201" y="380"/>
                  </a:cubicBezTo>
                  <a:cubicBezTo>
                    <a:pt x="201" y="379"/>
                    <a:pt x="202" y="377"/>
                    <a:pt x="202" y="377"/>
                  </a:cubicBezTo>
                  <a:cubicBezTo>
                    <a:pt x="238" y="307"/>
                    <a:pt x="238" y="307"/>
                    <a:pt x="238" y="307"/>
                  </a:cubicBezTo>
                  <a:cubicBezTo>
                    <a:pt x="145" y="307"/>
                    <a:pt x="145" y="307"/>
                    <a:pt x="145" y="307"/>
                  </a:cubicBezTo>
                  <a:cubicBezTo>
                    <a:pt x="181" y="377"/>
                    <a:pt x="181" y="377"/>
                    <a:pt x="181" y="377"/>
                  </a:cubicBezTo>
                  <a:cubicBezTo>
                    <a:pt x="181" y="377"/>
                    <a:pt x="182" y="379"/>
                    <a:pt x="182" y="380"/>
                  </a:cubicBezTo>
                  <a:cubicBezTo>
                    <a:pt x="182" y="470"/>
                    <a:pt x="182" y="470"/>
                    <a:pt x="182" y="470"/>
                  </a:cubicBezTo>
                  <a:cubicBezTo>
                    <a:pt x="182" y="473"/>
                    <a:pt x="179" y="476"/>
                    <a:pt x="175" y="476"/>
                  </a:cubicBezTo>
                  <a:cubicBezTo>
                    <a:pt x="171" y="476"/>
                    <a:pt x="168" y="473"/>
                    <a:pt x="168" y="470"/>
                  </a:cubicBezTo>
                  <a:cubicBezTo>
                    <a:pt x="168" y="381"/>
                    <a:pt x="168" y="381"/>
                    <a:pt x="168" y="381"/>
                  </a:cubicBezTo>
                  <a:cubicBezTo>
                    <a:pt x="128" y="303"/>
                    <a:pt x="128" y="303"/>
                    <a:pt x="128" y="303"/>
                  </a:cubicBezTo>
                  <a:cubicBezTo>
                    <a:pt x="127" y="301"/>
                    <a:pt x="127" y="299"/>
                    <a:pt x="128" y="297"/>
                  </a:cubicBezTo>
                  <a:cubicBezTo>
                    <a:pt x="130" y="295"/>
                    <a:pt x="132" y="294"/>
                    <a:pt x="134" y="294"/>
                  </a:cubicBezTo>
                  <a:cubicBezTo>
                    <a:pt x="249" y="294"/>
                    <a:pt x="249" y="294"/>
                    <a:pt x="249" y="294"/>
                  </a:cubicBezTo>
                  <a:cubicBezTo>
                    <a:pt x="251" y="294"/>
                    <a:pt x="253" y="295"/>
                    <a:pt x="255" y="297"/>
                  </a:cubicBezTo>
                  <a:cubicBezTo>
                    <a:pt x="256" y="299"/>
                    <a:pt x="256" y="301"/>
                    <a:pt x="255" y="30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46"/>
            <p:cNvSpPr>
              <a:spLocks/>
            </p:cNvSpPr>
            <p:nvPr/>
          </p:nvSpPr>
          <p:spPr bwMode="auto">
            <a:xfrm>
              <a:off x="6278563" y="5275263"/>
              <a:ext cx="1447800" cy="1582738"/>
            </a:xfrm>
            <a:custGeom>
              <a:avLst/>
              <a:gdLst>
                <a:gd name="T0" fmla="*/ 653 w 653"/>
                <a:gd name="T1" fmla="*/ 0 h 715"/>
                <a:gd name="T2" fmla="*/ 653 w 653"/>
                <a:gd name="T3" fmla="*/ 180 h 715"/>
                <a:gd name="T4" fmla="*/ 512 w 653"/>
                <a:gd name="T5" fmla="*/ 320 h 715"/>
                <a:gd name="T6" fmla="*/ 141 w 653"/>
                <a:gd name="T7" fmla="*/ 320 h 715"/>
                <a:gd name="T8" fmla="*/ 0 w 653"/>
                <a:gd name="T9" fmla="*/ 460 h 715"/>
                <a:gd name="T10" fmla="*/ 0 w 653"/>
                <a:gd name="T11" fmla="*/ 715 h 715"/>
              </a:gdLst>
              <a:ahLst/>
              <a:cxnLst>
                <a:cxn ang="0">
                  <a:pos x="T0" y="T1"/>
                </a:cxn>
                <a:cxn ang="0">
                  <a:pos x="T2" y="T3"/>
                </a:cxn>
                <a:cxn ang="0">
                  <a:pos x="T4" y="T5"/>
                </a:cxn>
                <a:cxn ang="0">
                  <a:pos x="T6" y="T7"/>
                </a:cxn>
                <a:cxn ang="0">
                  <a:pos x="T8" y="T9"/>
                </a:cxn>
                <a:cxn ang="0">
                  <a:pos x="T10" y="T11"/>
                </a:cxn>
              </a:cxnLst>
              <a:rect l="0" t="0" r="r" b="b"/>
              <a:pathLst>
                <a:path w="653" h="715">
                  <a:moveTo>
                    <a:pt x="653" y="0"/>
                  </a:moveTo>
                  <a:cubicBezTo>
                    <a:pt x="653" y="180"/>
                    <a:pt x="653" y="180"/>
                    <a:pt x="653" y="180"/>
                  </a:cubicBezTo>
                  <a:cubicBezTo>
                    <a:pt x="653" y="257"/>
                    <a:pt x="590" y="320"/>
                    <a:pt x="512" y="320"/>
                  </a:cubicBezTo>
                  <a:cubicBezTo>
                    <a:pt x="141" y="320"/>
                    <a:pt x="141" y="320"/>
                    <a:pt x="141" y="320"/>
                  </a:cubicBezTo>
                  <a:cubicBezTo>
                    <a:pt x="63" y="320"/>
                    <a:pt x="0" y="383"/>
                    <a:pt x="0" y="460"/>
                  </a:cubicBezTo>
                  <a:cubicBezTo>
                    <a:pt x="0" y="715"/>
                    <a:pt x="0" y="715"/>
                    <a:pt x="0" y="715"/>
                  </a:cubicBezTo>
                </a:path>
              </a:pathLst>
            </a:custGeom>
            <a:noFill/>
            <a:ln w="889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7"/>
            <p:cNvSpPr>
              <a:spLocks/>
            </p:cNvSpPr>
            <p:nvPr/>
          </p:nvSpPr>
          <p:spPr bwMode="auto">
            <a:xfrm>
              <a:off x="6910388" y="4354513"/>
              <a:ext cx="196850" cy="38100"/>
            </a:xfrm>
            <a:custGeom>
              <a:avLst/>
              <a:gdLst>
                <a:gd name="T0" fmla="*/ 0 w 89"/>
                <a:gd name="T1" fmla="*/ 17 h 17"/>
                <a:gd name="T2" fmla="*/ 89 w 89"/>
                <a:gd name="T3" fmla="*/ 17 h 17"/>
                <a:gd name="T4" fmla="*/ 89 w 89"/>
                <a:gd name="T5" fmla="*/ 17 h 17"/>
                <a:gd name="T6" fmla="*/ 89 w 89"/>
                <a:gd name="T7" fmla="*/ 10 h 17"/>
                <a:gd name="T8" fmla="*/ 79 w 89"/>
                <a:gd name="T9" fmla="*/ 0 h 17"/>
                <a:gd name="T10" fmla="*/ 10 w 89"/>
                <a:gd name="T11" fmla="*/ 0 h 17"/>
                <a:gd name="T12" fmla="*/ 0 w 89"/>
                <a:gd name="T13" fmla="*/ 10 h 17"/>
                <a:gd name="T14" fmla="*/ 0 w 89"/>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7">
                  <a:moveTo>
                    <a:pt x="0" y="17"/>
                  </a:moveTo>
                  <a:cubicBezTo>
                    <a:pt x="89" y="17"/>
                    <a:pt x="89" y="17"/>
                    <a:pt x="89" y="17"/>
                  </a:cubicBezTo>
                  <a:cubicBezTo>
                    <a:pt x="89" y="17"/>
                    <a:pt x="89" y="17"/>
                    <a:pt x="89" y="17"/>
                  </a:cubicBezTo>
                  <a:cubicBezTo>
                    <a:pt x="89" y="10"/>
                    <a:pt x="89" y="10"/>
                    <a:pt x="89" y="10"/>
                  </a:cubicBezTo>
                  <a:cubicBezTo>
                    <a:pt x="89" y="4"/>
                    <a:pt x="84" y="0"/>
                    <a:pt x="79" y="0"/>
                  </a:cubicBezTo>
                  <a:cubicBezTo>
                    <a:pt x="10" y="0"/>
                    <a:pt x="10" y="0"/>
                    <a:pt x="10" y="0"/>
                  </a:cubicBezTo>
                  <a:cubicBezTo>
                    <a:pt x="5" y="0"/>
                    <a:pt x="0" y="4"/>
                    <a:pt x="0" y="10"/>
                  </a:cubicBezTo>
                  <a:cubicBezTo>
                    <a:pt x="0" y="17"/>
                    <a:pt x="0" y="17"/>
                    <a:pt x="0" y="1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48"/>
            <p:cNvSpPr>
              <a:spLocks/>
            </p:cNvSpPr>
            <p:nvPr/>
          </p:nvSpPr>
          <p:spPr bwMode="auto">
            <a:xfrm>
              <a:off x="6911976" y="4410075"/>
              <a:ext cx="193675" cy="26988"/>
            </a:xfrm>
            <a:custGeom>
              <a:avLst/>
              <a:gdLst>
                <a:gd name="T0" fmla="*/ 87 w 87"/>
                <a:gd name="T1" fmla="*/ 0 h 12"/>
                <a:gd name="T2" fmla="*/ 0 w 87"/>
                <a:gd name="T3" fmla="*/ 0 h 12"/>
                <a:gd name="T4" fmla="*/ 2 w 87"/>
                <a:gd name="T5" fmla="*/ 12 h 12"/>
                <a:gd name="T6" fmla="*/ 85 w 87"/>
                <a:gd name="T7" fmla="*/ 12 h 12"/>
                <a:gd name="T8" fmla="*/ 87 w 87"/>
                <a:gd name="T9" fmla="*/ 0 h 12"/>
              </a:gdLst>
              <a:ahLst/>
              <a:cxnLst>
                <a:cxn ang="0">
                  <a:pos x="T0" y="T1"/>
                </a:cxn>
                <a:cxn ang="0">
                  <a:pos x="T2" y="T3"/>
                </a:cxn>
                <a:cxn ang="0">
                  <a:pos x="T4" y="T5"/>
                </a:cxn>
                <a:cxn ang="0">
                  <a:pos x="T6" y="T7"/>
                </a:cxn>
                <a:cxn ang="0">
                  <a:pos x="T8" y="T9"/>
                </a:cxn>
              </a:cxnLst>
              <a:rect l="0" t="0" r="r" b="b"/>
              <a:pathLst>
                <a:path w="87" h="12">
                  <a:moveTo>
                    <a:pt x="87" y="0"/>
                  </a:moveTo>
                  <a:cubicBezTo>
                    <a:pt x="0" y="0"/>
                    <a:pt x="0" y="0"/>
                    <a:pt x="0" y="0"/>
                  </a:cubicBezTo>
                  <a:cubicBezTo>
                    <a:pt x="0" y="4"/>
                    <a:pt x="1" y="8"/>
                    <a:pt x="2" y="12"/>
                  </a:cubicBezTo>
                  <a:cubicBezTo>
                    <a:pt x="85" y="12"/>
                    <a:pt x="85" y="12"/>
                    <a:pt x="85" y="12"/>
                  </a:cubicBezTo>
                  <a:cubicBezTo>
                    <a:pt x="86" y="8"/>
                    <a:pt x="87" y="4"/>
                    <a:pt x="8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49"/>
            <p:cNvSpPr>
              <a:spLocks/>
            </p:cNvSpPr>
            <p:nvPr/>
          </p:nvSpPr>
          <p:spPr bwMode="auto">
            <a:xfrm>
              <a:off x="6926263" y="4451350"/>
              <a:ext cx="165100" cy="47625"/>
            </a:xfrm>
            <a:custGeom>
              <a:avLst/>
              <a:gdLst>
                <a:gd name="T0" fmla="*/ 0 w 75"/>
                <a:gd name="T1" fmla="*/ 0 h 21"/>
                <a:gd name="T2" fmla="*/ 38 w 75"/>
                <a:gd name="T3" fmla="*/ 21 h 21"/>
                <a:gd name="T4" fmla="*/ 38 w 75"/>
                <a:gd name="T5" fmla="*/ 21 h 21"/>
                <a:gd name="T6" fmla="*/ 75 w 75"/>
                <a:gd name="T7" fmla="*/ 0 h 21"/>
                <a:gd name="T8" fmla="*/ 0 w 75"/>
                <a:gd name="T9" fmla="*/ 0 h 21"/>
              </a:gdLst>
              <a:ahLst/>
              <a:cxnLst>
                <a:cxn ang="0">
                  <a:pos x="T0" y="T1"/>
                </a:cxn>
                <a:cxn ang="0">
                  <a:pos x="T2" y="T3"/>
                </a:cxn>
                <a:cxn ang="0">
                  <a:pos x="T4" y="T5"/>
                </a:cxn>
                <a:cxn ang="0">
                  <a:pos x="T6" y="T7"/>
                </a:cxn>
                <a:cxn ang="0">
                  <a:pos x="T8" y="T9"/>
                </a:cxn>
              </a:cxnLst>
              <a:rect l="0" t="0" r="r" b="b"/>
              <a:pathLst>
                <a:path w="75" h="21">
                  <a:moveTo>
                    <a:pt x="0" y="0"/>
                  </a:moveTo>
                  <a:cubicBezTo>
                    <a:pt x="8" y="13"/>
                    <a:pt x="22" y="21"/>
                    <a:pt x="38" y="21"/>
                  </a:cubicBezTo>
                  <a:cubicBezTo>
                    <a:pt x="38" y="21"/>
                    <a:pt x="38" y="21"/>
                    <a:pt x="38" y="21"/>
                  </a:cubicBezTo>
                  <a:cubicBezTo>
                    <a:pt x="53" y="21"/>
                    <a:pt x="67" y="13"/>
                    <a:pt x="75" y="0"/>
                  </a:cubicBez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50"/>
            <p:cNvSpPr>
              <a:spLocks noEditPoints="1"/>
            </p:cNvSpPr>
            <p:nvPr/>
          </p:nvSpPr>
          <p:spPr bwMode="auto">
            <a:xfrm>
              <a:off x="6791326" y="3783013"/>
              <a:ext cx="438150" cy="550863"/>
            </a:xfrm>
            <a:custGeom>
              <a:avLst/>
              <a:gdLst>
                <a:gd name="T0" fmla="*/ 99 w 198"/>
                <a:gd name="T1" fmla="*/ 0 h 249"/>
                <a:gd name="T2" fmla="*/ 0 w 198"/>
                <a:gd name="T3" fmla="*/ 87 h 249"/>
                <a:gd name="T4" fmla="*/ 54 w 198"/>
                <a:gd name="T5" fmla="*/ 239 h 249"/>
                <a:gd name="T6" fmla="*/ 67 w 198"/>
                <a:gd name="T7" fmla="*/ 249 h 249"/>
                <a:gd name="T8" fmla="*/ 130 w 198"/>
                <a:gd name="T9" fmla="*/ 249 h 249"/>
                <a:gd name="T10" fmla="*/ 143 w 198"/>
                <a:gd name="T11" fmla="*/ 239 h 249"/>
                <a:gd name="T12" fmla="*/ 198 w 198"/>
                <a:gd name="T13" fmla="*/ 87 h 249"/>
                <a:gd name="T14" fmla="*/ 99 w 198"/>
                <a:gd name="T15" fmla="*/ 0 h 249"/>
                <a:gd name="T16" fmla="*/ 83 w 198"/>
                <a:gd name="T17" fmla="*/ 225 h 249"/>
                <a:gd name="T18" fmla="*/ 82 w 198"/>
                <a:gd name="T19" fmla="*/ 225 h 249"/>
                <a:gd name="T20" fmla="*/ 78 w 198"/>
                <a:gd name="T21" fmla="*/ 222 h 249"/>
                <a:gd name="T22" fmla="*/ 42 w 198"/>
                <a:gd name="T23" fmla="*/ 127 h 249"/>
                <a:gd name="T24" fmla="*/ 44 w 198"/>
                <a:gd name="T25" fmla="*/ 123 h 249"/>
                <a:gd name="T26" fmla="*/ 49 w 198"/>
                <a:gd name="T27" fmla="*/ 125 h 249"/>
                <a:gd name="T28" fmla="*/ 85 w 198"/>
                <a:gd name="T29" fmla="*/ 220 h 249"/>
                <a:gd name="T30" fmla="*/ 83 w 198"/>
                <a:gd name="T31" fmla="*/ 225 h 249"/>
                <a:gd name="T32" fmla="*/ 108 w 198"/>
                <a:gd name="T33" fmla="*/ 131 h 249"/>
                <a:gd name="T34" fmla="*/ 105 w 198"/>
                <a:gd name="T35" fmla="*/ 130 h 249"/>
                <a:gd name="T36" fmla="*/ 98 w 198"/>
                <a:gd name="T37" fmla="*/ 123 h 249"/>
                <a:gd name="T38" fmla="*/ 92 w 198"/>
                <a:gd name="T39" fmla="*/ 130 h 249"/>
                <a:gd name="T40" fmla="*/ 87 w 198"/>
                <a:gd name="T41" fmla="*/ 130 h 249"/>
                <a:gd name="T42" fmla="*/ 80 w 198"/>
                <a:gd name="T43" fmla="*/ 123 h 249"/>
                <a:gd name="T44" fmla="*/ 73 w 198"/>
                <a:gd name="T45" fmla="*/ 130 h 249"/>
                <a:gd name="T46" fmla="*/ 68 w 198"/>
                <a:gd name="T47" fmla="*/ 130 h 249"/>
                <a:gd name="T48" fmla="*/ 59 w 198"/>
                <a:gd name="T49" fmla="*/ 121 h 249"/>
                <a:gd name="T50" fmla="*/ 59 w 198"/>
                <a:gd name="T51" fmla="*/ 116 h 249"/>
                <a:gd name="T52" fmla="*/ 64 w 198"/>
                <a:gd name="T53" fmla="*/ 116 h 249"/>
                <a:gd name="T54" fmla="*/ 71 w 198"/>
                <a:gd name="T55" fmla="*/ 122 h 249"/>
                <a:gd name="T56" fmla="*/ 77 w 198"/>
                <a:gd name="T57" fmla="*/ 116 h 249"/>
                <a:gd name="T58" fmla="*/ 83 w 198"/>
                <a:gd name="T59" fmla="*/ 116 h 249"/>
                <a:gd name="T60" fmla="*/ 89 w 198"/>
                <a:gd name="T61" fmla="*/ 122 h 249"/>
                <a:gd name="T62" fmla="*/ 96 w 198"/>
                <a:gd name="T63" fmla="*/ 116 h 249"/>
                <a:gd name="T64" fmla="*/ 101 w 198"/>
                <a:gd name="T65" fmla="*/ 116 h 249"/>
                <a:gd name="T66" fmla="*/ 108 w 198"/>
                <a:gd name="T67" fmla="*/ 122 h 249"/>
                <a:gd name="T68" fmla="*/ 114 w 198"/>
                <a:gd name="T69" fmla="*/ 116 h 249"/>
                <a:gd name="T70" fmla="*/ 120 w 198"/>
                <a:gd name="T71" fmla="*/ 116 h 249"/>
                <a:gd name="T72" fmla="*/ 126 w 198"/>
                <a:gd name="T73" fmla="*/ 122 h 249"/>
                <a:gd name="T74" fmla="*/ 133 w 198"/>
                <a:gd name="T75" fmla="*/ 116 h 249"/>
                <a:gd name="T76" fmla="*/ 138 w 198"/>
                <a:gd name="T77" fmla="*/ 116 h 249"/>
                <a:gd name="T78" fmla="*/ 138 w 198"/>
                <a:gd name="T79" fmla="*/ 121 h 249"/>
                <a:gd name="T80" fmla="*/ 129 w 198"/>
                <a:gd name="T81" fmla="*/ 130 h 249"/>
                <a:gd name="T82" fmla="*/ 124 w 198"/>
                <a:gd name="T83" fmla="*/ 130 h 249"/>
                <a:gd name="T84" fmla="*/ 117 w 198"/>
                <a:gd name="T85" fmla="*/ 123 h 249"/>
                <a:gd name="T86" fmla="*/ 110 w 198"/>
                <a:gd name="T87" fmla="*/ 130 h 249"/>
                <a:gd name="T88" fmla="*/ 108 w 198"/>
                <a:gd name="T89" fmla="*/ 131 h 249"/>
                <a:gd name="T90" fmla="*/ 155 w 198"/>
                <a:gd name="T91" fmla="*/ 127 h 249"/>
                <a:gd name="T92" fmla="*/ 119 w 198"/>
                <a:gd name="T93" fmla="*/ 222 h 249"/>
                <a:gd name="T94" fmla="*/ 115 w 198"/>
                <a:gd name="T95" fmla="*/ 225 h 249"/>
                <a:gd name="T96" fmla="*/ 114 w 198"/>
                <a:gd name="T97" fmla="*/ 225 h 249"/>
                <a:gd name="T98" fmla="*/ 112 w 198"/>
                <a:gd name="T99" fmla="*/ 220 h 249"/>
                <a:gd name="T100" fmla="*/ 148 w 198"/>
                <a:gd name="T101" fmla="*/ 125 h 249"/>
                <a:gd name="T102" fmla="*/ 153 w 198"/>
                <a:gd name="T103" fmla="*/ 123 h 249"/>
                <a:gd name="T104" fmla="*/ 155 w 198"/>
                <a:gd name="T105" fmla="*/ 12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 h="249">
                  <a:moveTo>
                    <a:pt x="99" y="0"/>
                  </a:moveTo>
                  <a:cubicBezTo>
                    <a:pt x="32" y="0"/>
                    <a:pt x="0" y="40"/>
                    <a:pt x="0" y="87"/>
                  </a:cubicBezTo>
                  <a:cubicBezTo>
                    <a:pt x="0" y="145"/>
                    <a:pt x="42" y="185"/>
                    <a:pt x="54" y="239"/>
                  </a:cubicBezTo>
                  <a:cubicBezTo>
                    <a:pt x="56" y="245"/>
                    <a:pt x="61" y="249"/>
                    <a:pt x="67" y="249"/>
                  </a:cubicBezTo>
                  <a:cubicBezTo>
                    <a:pt x="130" y="249"/>
                    <a:pt x="130" y="249"/>
                    <a:pt x="130" y="249"/>
                  </a:cubicBezTo>
                  <a:cubicBezTo>
                    <a:pt x="136" y="249"/>
                    <a:pt x="141" y="245"/>
                    <a:pt x="143" y="239"/>
                  </a:cubicBezTo>
                  <a:cubicBezTo>
                    <a:pt x="155" y="185"/>
                    <a:pt x="198" y="145"/>
                    <a:pt x="198" y="87"/>
                  </a:cubicBezTo>
                  <a:cubicBezTo>
                    <a:pt x="198" y="40"/>
                    <a:pt x="157" y="0"/>
                    <a:pt x="99" y="0"/>
                  </a:cubicBezTo>
                  <a:close/>
                  <a:moveTo>
                    <a:pt x="83" y="225"/>
                  </a:moveTo>
                  <a:cubicBezTo>
                    <a:pt x="83" y="225"/>
                    <a:pt x="82" y="225"/>
                    <a:pt x="82" y="225"/>
                  </a:cubicBezTo>
                  <a:cubicBezTo>
                    <a:pt x="80" y="225"/>
                    <a:pt x="79" y="224"/>
                    <a:pt x="78" y="222"/>
                  </a:cubicBezTo>
                  <a:cubicBezTo>
                    <a:pt x="42" y="127"/>
                    <a:pt x="42" y="127"/>
                    <a:pt x="42" y="127"/>
                  </a:cubicBezTo>
                  <a:cubicBezTo>
                    <a:pt x="41" y="125"/>
                    <a:pt x="42" y="123"/>
                    <a:pt x="44" y="123"/>
                  </a:cubicBezTo>
                  <a:cubicBezTo>
                    <a:pt x="46" y="122"/>
                    <a:pt x="48" y="123"/>
                    <a:pt x="49" y="125"/>
                  </a:cubicBezTo>
                  <a:cubicBezTo>
                    <a:pt x="85" y="220"/>
                    <a:pt x="85" y="220"/>
                    <a:pt x="85" y="220"/>
                  </a:cubicBezTo>
                  <a:cubicBezTo>
                    <a:pt x="86" y="222"/>
                    <a:pt x="85" y="224"/>
                    <a:pt x="83" y="225"/>
                  </a:cubicBezTo>
                  <a:close/>
                  <a:moveTo>
                    <a:pt x="108" y="131"/>
                  </a:moveTo>
                  <a:cubicBezTo>
                    <a:pt x="107" y="131"/>
                    <a:pt x="106" y="131"/>
                    <a:pt x="105" y="130"/>
                  </a:cubicBezTo>
                  <a:cubicBezTo>
                    <a:pt x="98" y="123"/>
                    <a:pt x="98" y="123"/>
                    <a:pt x="98" y="123"/>
                  </a:cubicBezTo>
                  <a:cubicBezTo>
                    <a:pt x="92" y="130"/>
                    <a:pt x="92" y="130"/>
                    <a:pt x="92" y="130"/>
                  </a:cubicBezTo>
                  <a:cubicBezTo>
                    <a:pt x="90" y="131"/>
                    <a:pt x="88" y="131"/>
                    <a:pt x="87" y="130"/>
                  </a:cubicBezTo>
                  <a:cubicBezTo>
                    <a:pt x="80" y="123"/>
                    <a:pt x="80" y="123"/>
                    <a:pt x="80" y="123"/>
                  </a:cubicBezTo>
                  <a:cubicBezTo>
                    <a:pt x="73" y="130"/>
                    <a:pt x="73" y="130"/>
                    <a:pt x="73" y="130"/>
                  </a:cubicBezTo>
                  <a:cubicBezTo>
                    <a:pt x="72" y="131"/>
                    <a:pt x="70" y="131"/>
                    <a:pt x="68" y="130"/>
                  </a:cubicBezTo>
                  <a:cubicBezTo>
                    <a:pt x="59" y="121"/>
                    <a:pt x="59" y="121"/>
                    <a:pt x="59" y="121"/>
                  </a:cubicBezTo>
                  <a:cubicBezTo>
                    <a:pt x="58" y="119"/>
                    <a:pt x="58" y="117"/>
                    <a:pt x="59" y="116"/>
                  </a:cubicBezTo>
                  <a:cubicBezTo>
                    <a:pt x="60" y="114"/>
                    <a:pt x="63" y="114"/>
                    <a:pt x="64" y="116"/>
                  </a:cubicBezTo>
                  <a:cubicBezTo>
                    <a:pt x="71" y="122"/>
                    <a:pt x="71" y="122"/>
                    <a:pt x="71" y="122"/>
                  </a:cubicBezTo>
                  <a:cubicBezTo>
                    <a:pt x="77" y="116"/>
                    <a:pt x="77" y="116"/>
                    <a:pt x="77" y="116"/>
                  </a:cubicBezTo>
                  <a:cubicBezTo>
                    <a:pt x="79" y="114"/>
                    <a:pt x="81" y="114"/>
                    <a:pt x="83" y="116"/>
                  </a:cubicBezTo>
                  <a:cubicBezTo>
                    <a:pt x="89" y="122"/>
                    <a:pt x="89" y="122"/>
                    <a:pt x="89" y="122"/>
                  </a:cubicBezTo>
                  <a:cubicBezTo>
                    <a:pt x="96" y="116"/>
                    <a:pt x="96" y="116"/>
                    <a:pt x="96" y="116"/>
                  </a:cubicBezTo>
                  <a:cubicBezTo>
                    <a:pt x="97" y="114"/>
                    <a:pt x="100" y="114"/>
                    <a:pt x="101" y="116"/>
                  </a:cubicBezTo>
                  <a:cubicBezTo>
                    <a:pt x="108" y="122"/>
                    <a:pt x="108" y="122"/>
                    <a:pt x="108" y="122"/>
                  </a:cubicBezTo>
                  <a:cubicBezTo>
                    <a:pt x="114" y="116"/>
                    <a:pt x="114" y="116"/>
                    <a:pt x="114" y="116"/>
                  </a:cubicBezTo>
                  <a:cubicBezTo>
                    <a:pt x="116" y="114"/>
                    <a:pt x="118" y="114"/>
                    <a:pt x="120" y="116"/>
                  </a:cubicBezTo>
                  <a:cubicBezTo>
                    <a:pt x="126" y="122"/>
                    <a:pt x="126" y="122"/>
                    <a:pt x="126" y="122"/>
                  </a:cubicBezTo>
                  <a:cubicBezTo>
                    <a:pt x="133" y="116"/>
                    <a:pt x="133" y="116"/>
                    <a:pt x="133" y="116"/>
                  </a:cubicBezTo>
                  <a:cubicBezTo>
                    <a:pt x="134" y="114"/>
                    <a:pt x="137" y="114"/>
                    <a:pt x="138" y="116"/>
                  </a:cubicBezTo>
                  <a:cubicBezTo>
                    <a:pt x="139" y="117"/>
                    <a:pt x="139" y="119"/>
                    <a:pt x="138" y="121"/>
                  </a:cubicBezTo>
                  <a:cubicBezTo>
                    <a:pt x="129" y="130"/>
                    <a:pt x="129" y="130"/>
                    <a:pt x="129" y="130"/>
                  </a:cubicBezTo>
                  <a:cubicBezTo>
                    <a:pt x="127" y="131"/>
                    <a:pt x="125" y="131"/>
                    <a:pt x="124" y="130"/>
                  </a:cubicBezTo>
                  <a:cubicBezTo>
                    <a:pt x="117" y="123"/>
                    <a:pt x="117" y="123"/>
                    <a:pt x="117" y="123"/>
                  </a:cubicBezTo>
                  <a:cubicBezTo>
                    <a:pt x="110" y="130"/>
                    <a:pt x="110" y="130"/>
                    <a:pt x="110" y="130"/>
                  </a:cubicBezTo>
                  <a:cubicBezTo>
                    <a:pt x="110" y="131"/>
                    <a:pt x="109" y="131"/>
                    <a:pt x="108" y="131"/>
                  </a:cubicBezTo>
                  <a:close/>
                  <a:moveTo>
                    <a:pt x="155" y="127"/>
                  </a:moveTo>
                  <a:cubicBezTo>
                    <a:pt x="119" y="222"/>
                    <a:pt x="119" y="222"/>
                    <a:pt x="119" y="222"/>
                  </a:cubicBezTo>
                  <a:cubicBezTo>
                    <a:pt x="118" y="224"/>
                    <a:pt x="117" y="225"/>
                    <a:pt x="115" y="225"/>
                  </a:cubicBezTo>
                  <a:cubicBezTo>
                    <a:pt x="115" y="225"/>
                    <a:pt x="114" y="225"/>
                    <a:pt x="114" y="225"/>
                  </a:cubicBezTo>
                  <a:cubicBezTo>
                    <a:pt x="112" y="224"/>
                    <a:pt x="111" y="222"/>
                    <a:pt x="112" y="220"/>
                  </a:cubicBezTo>
                  <a:cubicBezTo>
                    <a:pt x="148" y="125"/>
                    <a:pt x="148" y="125"/>
                    <a:pt x="148" y="125"/>
                  </a:cubicBezTo>
                  <a:cubicBezTo>
                    <a:pt x="149" y="123"/>
                    <a:pt x="151" y="122"/>
                    <a:pt x="153" y="123"/>
                  </a:cubicBezTo>
                  <a:cubicBezTo>
                    <a:pt x="155" y="123"/>
                    <a:pt x="156" y="125"/>
                    <a:pt x="155" y="12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51"/>
            <p:cNvSpPr>
              <a:spLocks/>
            </p:cNvSpPr>
            <p:nvPr/>
          </p:nvSpPr>
          <p:spPr bwMode="auto">
            <a:xfrm>
              <a:off x="6575426" y="4479925"/>
              <a:ext cx="434975" cy="2378075"/>
            </a:xfrm>
            <a:custGeom>
              <a:avLst/>
              <a:gdLst>
                <a:gd name="T0" fmla="*/ 196 w 196"/>
                <a:gd name="T1" fmla="*/ 0 h 1074"/>
                <a:gd name="T2" fmla="*/ 196 w 196"/>
                <a:gd name="T3" fmla="*/ 211 h 1074"/>
                <a:gd name="T4" fmla="*/ 139 w 196"/>
                <a:gd name="T5" fmla="*/ 268 h 1074"/>
                <a:gd name="T6" fmla="*/ 57 w 196"/>
                <a:gd name="T7" fmla="*/ 268 h 1074"/>
                <a:gd name="T8" fmla="*/ 0 w 196"/>
                <a:gd name="T9" fmla="*/ 324 h 1074"/>
                <a:gd name="T10" fmla="*/ 0 w 196"/>
                <a:gd name="T11" fmla="*/ 1074 h 1074"/>
              </a:gdLst>
              <a:ahLst/>
              <a:cxnLst>
                <a:cxn ang="0">
                  <a:pos x="T0" y="T1"/>
                </a:cxn>
                <a:cxn ang="0">
                  <a:pos x="T2" y="T3"/>
                </a:cxn>
                <a:cxn ang="0">
                  <a:pos x="T4" y="T5"/>
                </a:cxn>
                <a:cxn ang="0">
                  <a:pos x="T6" y="T7"/>
                </a:cxn>
                <a:cxn ang="0">
                  <a:pos x="T8" y="T9"/>
                </a:cxn>
                <a:cxn ang="0">
                  <a:pos x="T10" y="T11"/>
                </a:cxn>
              </a:cxnLst>
              <a:rect l="0" t="0" r="r" b="b"/>
              <a:pathLst>
                <a:path w="196" h="1074">
                  <a:moveTo>
                    <a:pt x="196" y="0"/>
                  </a:moveTo>
                  <a:cubicBezTo>
                    <a:pt x="196" y="211"/>
                    <a:pt x="196" y="211"/>
                    <a:pt x="196" y="211"/>
                  </a:cubicBezTo>
                  <a:cubicBezTo>
                    <a:pt x="196" y="243"/>
                    <a:pt x="170" y="268"/>
                    <a:pt x="139" y="268"/>
                  </a:cubicBezTo>
                  <a:cubicBezTo>
                    <a:pt x="57" y="268"/>
                    <a:pt x="57" y="268"/>
                    <a:pt x="57" y="268"/>
                  </a:cubicBezTo>
                  <a:cubicBezTo>
                    <a:pt x="25" y="268"/>
                    <a:pt x="0" y="293"/>
                    <a:pt x="0" y="324"/>
                  </a:cubicBezTo>
                  <a:cubicBezTo>
                    <a:pt x="0" y="1074"/>
                    <a:pt x="0" y="1074"/>
                    <a:pt x="0" y="1074"/>
                  </a:cubicBezTo>
                </a:path>
              </a:pathLst>
            </a:custGeom>
            <a:noFill/>
            <a:ln w="381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2"/>
            <p:cNvSpPr>
              <a:spLocks/>
            </p:cNvSpPr>
            <p:nvPr/>
          </p:nvSpPr>
          <p:spPr bwMode="auto">
            <a:xfrm>
              <a:off x="4891088" y="5578475"/>
              <a:ext cx="1085850" cy="1279525"/>
            </a:xfrm>
            <a:custGeom>
              <a:avLst/>
              <a:gdLst>
                <a:gd name="T0" fmla="*/ 0 w 490"/>
                <a:gd name="T1" fmla="*/ 0 h 578"/>
                <a:gd name="T2" fmla="*/ 0 w 490"/>
                <a:gd name="T3" fmla="*/ 59 h 578"/>
                <a:gd name="T4" fmla="*/ 70 w 490"/>
                <a:gd name="T5" fmla="*/ 130 h 578"/>
                <a:gd name="T6" fmla="*/ 419 w 490"/>
                <a:gd name="T7" fmla="*/ 128 h 578"/>
                <a:gd name="T8" fmla="*/ 490 w 490"/>
                <a:gd name="T9" fmla="*/ 199 h 578"/>
                <a:gd name="T10" fmla="*/ 490 w 490"/>
                <a:gd name="T11" fmla="*/ 578 h 578"/>
              </a:gdLst>
              <a:ahLst/>
              <a:cxnLst>
                <a:cxn ang="0">
                  <a:pos x="T0" y="T1"/>
                </a:cxn>
                <a:cxn ang="0">
                  <a:pos x="T2" y="T3"/>
                </a:cxn>
                <a:cxn ang="0">
                  <a:pos x="T4" y="T5"/>
                </a:cxn>
                <a:cxn ang="0">
                  <a:pos x="T6" y="T7"/>
                </a:cxn>
                <a:cxn ang="0">
                  <a:pos x="T8" y="T9"/>
                </a:cxn>
                <a:cxn ang="0">
                  <a:pos x="T10" y="T11"/>
                </a:cxn>
              </a:cxnLst>
              <a:rect l="0" t="0" r="r" b="b"/>
              <a:pathLst>
                <a:path w="490" h="578">
                  <a:moveTo>
                    <a:pt x="0" y="0"/>
                  </a:moveTo>
                  <a:cubicBezTo>
                    <a:pt x="0" y="59"/>
                    <a:pt x="0" y="59"/>
                    <a:pt x="0" y="59"/>
                  </a:cubicBezTo>
                  <a:cubicBezTo>
                    <a:pt x="0" y="98"/>
                    <a:pt x="31" y="130"/>
                    <a:pt x="70" y="130"/>
                  </a:cubicBezTo>
                  <a:cubicBezTo>
                    <a:pt x="419" y="128"/>
                    <a:pt x="419" y="128"/>
                    <a:pt x="419" y="128"/>
                  </a:cubicBezTo>
                  <a:cubicBezTo>
                    <a:pt x="458" y="128"/>
                    <a:pt x="490" y="160"/>
                    <a:pt x="490" y="199"/>
                  </a:cubicBezTo>
                  <a:cubicBezTo>
                    <a:pt x="490" y="578"/>
                    <a:pt x="490" y="578"/>
                    <a:pt x="490" y="578"/>
                  </a:cubicBezTo>
                </a:path>
              </a:pathLst>
            </a:custGeom>
            <a:noFill/>
            <a:ln w="17463"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3"/>
            <p:cNvSpPr>
              <a:spLocks noEditPoints="1"/>
            </p:cNvSpPr>
            <p:nvPr/>
          </p:nvSpPr>
          <p:spPr bwMode="auto">
            <a:xfrm>
              <a:off x="4681538" y="4919663"/>
              <a:ext cx="420688" cy="519113"/>
            </a:xfrm>
            <a:custGeom>
              <a:avLst/>
              <a:gdLst>
                <a:gd name="T0" fmla="*/ 134 w 190"/>
                <a:gd name="T1" fmla="*/ 235 h 235"/>
                <a:gd name="T2" fmla="*/ 56 w 190"/>
                <a:gd name="T3" fmla="*/ 235 h 235"/>
                <a:gd name="T4" fmla="*/ 52 w 190"/>
                <a:gd name="T5" fmla="*/ 232 h 235"/>
                <a:gd name="T6" fmla="*/ 27 w 190"/>
                <a:gd name="T7" fmla="*/ 165 h 235"/>
                <a:gd name="T8" fmla="*/ 0 w 190"/>
                <a:gd name="T9" fmla="*/ 83 h 235"/>
                <a:gd name="T10" fmla="*/ 95 w 190"/>
                <a:gd name="T11" fmla="*/ 0 h 235"/>
                <a:gd name="T12" fmla="*/ 190 w 190"/>
                <a:gd name="T13" fmla="*/ 83 h 235"/>
                <a:gd name="T14" fmla="*/ 163 w 190"/>
                <a:gd name="T15" fmla="*/ 165 h 235"/>
                <a:gd name="T16" fmla="*/ 137 w 190"/>
                <a:gd name="T17" fmla="*/ 232 h 235"/>
                <a:gd name="T18" fmla="*/ 134 w 190"/>
                <a:gd name="T19" fmla="*/ 235 h 235"/>
                <a:gd name="T20" fmla="*/ 58 w 190"/>
                <a:gd name="T21" fmla="*/ 228 h 235"/>
                <a:gd name="T22" fmla="*/ 131 w 190"/>
                <a:gd name="T23" fmla="*/ 228 h 235"/>
                <a:gd name="T24" fmla="*/ 157 w 190"/>
                <a:gd name="T25" fmla="*/ 162 h 235"/>
                <a:gd name="T26" fmla="*/ 183 w 190"/>
                <a:gd name="T27" fmla="*/ 83 h 235"/>
                <a:gd name="T28" fmla="*/ 95 w 190"/>
                <a:gd name="T29" fmla="*/ 7 h 235"/>
                <a:gd name="T30" fmla="*/ 7 w 190"/>
                <a:gd name="T31" fmla="*/ 83 h 235"/>
                <a:gd name="T32" fmla="*/ 33 w 190"/>
                <a:gd name="T33" fmla="*/ 162 h 235"/>
                <a:gd name="T34" fmla="*/ 58 w 190"/>
                <a:gd name="T35" fmla="*/ 22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235">
                  <a:moveTo>
                    <a:pt x="134" y="235"/>
                  </a:moveTo>
                  <a:cubicBezTo>
                    <a:pt x="56" y="235"/>
                    <a:pt x="56" y="235"/>
                    <a:pt x="56" y="235"/>
                  </a:cubicBezTo>
                  <a:cubicBezTo>
                    <a:pt x="54" y="235"/>
                    <a:pt x="52" y="233"/>
                    <a:pt x="52" y="232"/>
                  </a:cubicBezTo>
                  <a:cubicBezTo>
                    <a:pt x="49" y="207"/>
                    <a:pt x="37" y="186"/>
                    <a:pt x="27" y="165"/>
                  </a:cubicBezTo>
                  <a:cubicBezTo>
                    <a:pt x="13" y="140"/>
                    <a:pt x="0" y="114"/>
                    <a:pt x="0" y="83"/>
                  </a:cubicBezTo>
                  <a:cubicBezTo>
                    <a:pt x="0" y="32"/>
                    <a:pt x="37" y="0"/>
                    <a:pt x="95" y="0"/>
                  </a:cubicBezTo>
                  <a:cubicBezTo>
                    <a:pt x="149" y="0"/>
                    <a:pt x="190" y="36"/>
                    <a:pt x="190" y="83"/>
                  </a:cubicBezTo>
                  <a:cubicBezTo>
                    <a:pt x="190" y="114"/>
                    <a:pt x="176" y="140"/>
                    <a:pt x="163" y="165"/>
                  </a:cubicBezTo>
                  <a:cubicBezTo>
                    <a:pt x="152" y="186"/>
                    <a:pt x="141" y="207"/>
                    <a:pt x="137" y="232"/>
                  </a:cubicBezTo>
                  <a:cubicBezTo>
                    <a:pt x="137" y="233"/>
                    <a:pt x="136" y="235"/>
                    <a:pt x="134" y="235"/>
                  </a:cubicBezTo>
                  <a:close/>
                  <a:moveTo>
                    <a:pt x="58" y="228"/>
                  </a:moveTo>
                  <a:cubicBezTo>
                    <a:pt x="131" y="228"/>
                    <a:pt x="131" y="228"/>
                    <a:pt x="131" y="228"/>
                  </a:cubicBezTo>
                  <a:cubicBezTo>
                    <a:pt x="135" y="203"/>
                    <a:pt x="146" y="182"/>
                    <a:pt x="157" y="162"/>
                  </a:cubicBezTo>
                  <a:cubicBezTo>
                    <a:pt x="170" y="136"/>
                    <a:pt x="183" y="112"/>
                    <a:pt x="183" y="83"/>
                  </a:cubicBezTo>
                  <a:cubicBezTo>
                    <a:pt x="183" y="40"/>
                    <a:pt x="145" y="7"/>
                    <a:pt x="95" y="7"/>
                  </a:cubicBezTo>
                  <a:cubicBezTo>
                    <a:pt x="30" y="7"/>
                    <a:pt x="7" y="46"/>
                    <a:pt x="7" y="83"/>
                  </a:cubicBezTo>
                  <a:cubicBezTo>
                    <a:pt x="7" y="112"/>
                    <a:pt x="19" y="136"/>
                    <a:pt x="33" y="162"/>
                  </a:cubicBezTo>
                  <a:cubicBezTo>
                    <a:pt x="43" y="182"/>
                    <a:pt x="54" y="203"/>
                    <a:pt x="58" y="228"/>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54"/>
            <p:cNvSpPr>
              <a:spLocks noEditPoints="1"/>
            </p:cNvSpPr>
            <p:nvPr/>
          </p:nvSpPr>
          <p:spPr bwMode="auto">
            <a:xfrm>
              <a:off x="4783138" y="5422900"/>
              <a:ext cx="217488" cy="165100"/>
            </a:xfrm>
            <a:custGeom>
              <a:avLst/>
              <a:gdLst>
                <a:gd name="T0" fmla="*/ 49 w 98"/>
                <a:gd name="T1" fmla="*/ 74 h 74"/>
                <a:gd name="T2" fmla="*/ 0 w 98"/>
                <a:gd name="T3" fmla="*/ 25 h 74"/>
                <a:gd name="T4" fmla="*/ 0 w 98"/>
                <a:gd name="T5" fmla="*/ 13 h 74"/>
                <a:gd name="T6" fmla="*/ 14 w 98"/>
                <a:gd name="T7" fmla="*/ 0 h 74"/>
                <a:gd name="T8" fmla="*/ 84 w 98"/>
                <a:gd name="T9" fmla="*/ 0 h 74"/>
                <a:gd name="T10" fmla="*/ 98 w 98"/>
                <a:gd name="T11" fmla="*/ 13 h 74"/>
                <a:gd name="T12" fmla="*/ 98 w 98"/>
                <a:gd name="T13" fmla="*/ 25 h 74"/>
                <a:gd name="T14" fmla="*/ 49 w 98"/>
                <a:gd name="T15" fmla="*/ 74 h 74"/>
                <a:gd name="T16" fmla="*/ 14 w 98"/>
                <a:gd name="T17" fmla="*/ 7 h 74"/>
                <a:gd name="T18" fmla="*/ 7 w 98"/>
                <a:gd name="T19" fmla="*/ 13 h 74"/>
                <a:gd name="T20" fmla="*/ 7 w 98"/>
                <a:gd name="T21" fmla="*/ 25 h 74"/>
                <a:gd name="T22" fmla="*/ 49 w 98"/>
                <a:gd name="T23" fmla="*/ 67 h 74"/>
                <a:gd name="T24" fmla="*/ 91 w 98"/>
                <a:gd name="T25" fmla="*/ 25 h 74"/>
                <a:gd name="T26" fmla="*/ 91 w 98"/>
                <a:gd name="T27" fmla="*/ 13 h 74"/>
                <a:gd name="T28" fmla="*/ 84 w 98"/>
                <a:gd name="T29" fmla="*/ 7 h 74"/>
                <a:gd name="T30" fmla="*/ 14 w 98"/>
                <a:gd name="T31"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74">
                  <a:moveTo>
                    <a:pt x="49" y="74"/>
                  </a:moveTo>
                  <a:cubicBezTo>
                    <a:pt x="22" y="74"/>
                    <a:pt x="0" y="52"/>
                    <a:pt x="0" y="25"/>
                  </a:cubicBezTo>
                  <a:cubicBezTo>
                    <a:pt x="0" y="13"/>
                    <a:pt x="0" y="13"/>
                    <a:pt x="0" y="13"/>
                  </a:cubicBezTo>
                  <a:cubicBezTo>
                    <a:pt x="0" y="6"/>
                    <a:pt x="6" y="0"/>
                    <a:pt x="14" y="0"/>
                  </a:cubicBezTo>
                  <a:cubicBezTo>
                    <a:pt x="84" y="0"/>
                    <a:pt x="84" y="0"/>
                    <a:pt x="84" y="0"/>
                  </a:cubicBezTo>
                  <a:cubicBezTo>
                    <a:pt x="92" y="0"/>
                    <a:pt x="98" y="6"/>
                    <a:pt x="98" y="13"/>
                  </a:cubicBezTo>
                  <a:cubicBezTo>
                    <a:pt x="98" y="25"/>
                    <a:pt x="98" y="25"/>
                    <a:pt x="98" y="25"/>
                  </a:cubicBezTo>
                  <a:cubicBezTo>
                    <a:pt x="98" y="52"/>
                    <a:pt x="76" y="74"/>
                    <a:pt x="49" y="74"/>
                  </a:cubicBezTo>
                  <a:close/>
                  <a:moveTo>
                    <a:pt x="14" y="7"/>
                  </a:moveTo>
                  <a:cubicBezTo>
                    <a:pt x="10" y="7"/>
                    <a:pt x="7" y="10"/>
                    <a:pt x="7" y="13"/>
                  </a:cubicBezTo>
                  <a:cubicBezTo>
                    <a:pt x="7" y="25"/>
                    <a:pt x="7" y="25"/>
                    <a:pt x="7" y="25"/>
                  </a:cubicBezTo>
                  <a:cubicBezTo>
                    <a:pt x="7" y="48"/>
                    <a:pt x="26" y="67"/>
                    <a:pt x="49" y="67"/>
                  </a:cubicBezTo>
                  <a:cubicBezTo>
                    <a:pt x="72" y="67"/>
                    <a:pt x="91" y="48"/>
                    <a:pt x="91" y="25"/>
                  </a:cubicBezTo>
                  <a:cubicBezTo>
                    <a:pt x="91" y="13"/>
                    <a:pt x="91" y="13"/>
                    <a:pt x="91" y="13"/>
                  </a:cubicBezTo>
                  <a:cubicBezTo>
                    <a:pt x="91" y="10"/>
                    <a:pt x="88" y="7"/>
                    <a:pt x="84" y="7"/>
                  </a:cubicBezTo>
                  <a:lnTo>
                    <a:pt x="14" y="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55"/>
            <p:cNvSpPr>
              <a:spLocks/>
            </p:cNvSpPr>
            <p:nvPr/>
          </p:nvSpPr>
          <p:spPr bwMode="auto">
            <a:xfrm>
              <a:off x="4789488" y="5470525"/>
              <a:ext cx="204788" cy="14288"/>
            </a:xfrm>
            <a:custGeom>
              <a:avLst/>
              <a:gdLst>
                <a:gd name="T0" fmla="*/ 88 w 92"/>
                <a:gd name="T1" fmla="*/ 7 h 7"/>
                <a:gd name="T2" fmla="*/ 3 w 92"/>
                <a:gd name="T3" fmla="*/ 7 h 7"/>
                <a:gd name="T4" fmla="*/ 0 w 92"/>
                <a:gd name="T5" fmla="*/ 4 h 7"/>
                <a:gd name="T6" fmla="*/ 3 w 92"/>
                <a:gd name="T7" fmla="*/ 0 h 7"/>
                <a:gd name="T8" fmla="*/ 88 w 92"/>
                <a:gd name="T9" fmla="*/ 0 h 7"/>
                <a:gd name="T10" fmla="*/ 92 w 92"/>
                <a:gd name="T11" fmla="*/ 4 h 7"/>
                <a:gd name="T12" fmla="*/ 88 w 9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92" h="7">
                  <a:moveTo>
                    <a:pt x="88" y="7"/>
                  </a:moveTo>
                  <a:cubicBezTo>
                    <a:pt x="3" y="7"/>
                    <a:pt x="3" y="7"/>
                    <a:pt x="3" y="7"/>
                  </a:cubicBezTo>
                  <a:cubicBezTo>
                    <a:pt x="1" y="7"/>
                    <a:pt x="0" y="6"/>
                    <a:pt x="0" y="4"/>
                  </a:cubicBezTo>
                  <a:cubicBezTo>
                    <a:pt x="0" y="2"/>
                    <a:pt x="1" y="0"/>
                    <a:pt x="3" y="0"/>
                  </a:cubicBezTo>
                  <a:cubicBezTo>
                    <a:pt x="88" y="0"/>
                    <a:pt x="88" y="0"/>
                    <a:pt x="88" y="0"/>
                  </a:cubicBezTo>
                  <a:cubicBezTo>
                    <a:pt x="90" y="0"/>
                    <a:pt x="92" y="2"/>
                    <a:pt x="92" y="4"/>
                  </a:cubicBezTo>
                  <a:cubicBezTo>
                    <a:pt x="92" y="6"/>
                    <a:pt x="90" y="7"/>
                    <a:pt x="88" y="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56"/>
            <p:cNvSpPr>
              <a:spLocks/>
            </p:cNvSpPr>
            <p:nvPr/>
          </p:nvSpPr>
          <p:spPr bwMode="auto">
            <a:xfrm>
              <a:off x="4799013" y="5516563"/>
              <a:ext cx="184150" cy="15875"/>
            </a:xfrm>
            <a:custGeom>
              <a:avLst/>
              <a:gdLst>
                <a:gd name="T0" fmla="*/ 80 w 83"/>
                <a:gd name="T1" fmla="*/ 7 h 7"/>
                <a:gd name="T2" fmla="*/ 3 w 83"/>
                <a:gd name="T3" fmla="*/ 7 h 7"/>
                <a:gd name="T4" fmla="*/ 0 w 83"/>
                <a:gd name="T5" fmla="*/ 3 h 7"/>
                <a:gd name="T6" fmla="*/ 3 w 83"/>
                <a:gd name="T7" fmla="*/ 0 h 7"/>
                <a:gd name="T8" fmla="*/ 80 w 83"/>
                <a:gd name="T9" fmla="*/ 0 h 7"/>
                <a:gd name="T10" fmla="*/ 83 w 83"/>
                <a:gd name="T11" fmla="*/ 3 h 7"/>
                <a:gd name="T12" fmla="*/ 80 w 8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83" h="7">
                  <a:moveTo>
                    <a:pt x="80" y="7"/>
                  </a:moveTo>
                  <a:cubicBezTo>
                    <a:pt x="3" y="7"/>
                    <a:pt x="3" y="7"/>
                    <a:pt x="3" y="7"/>
                  </a:cubicBezTo>
                  <a:cubicBezTo>
                    <a:pt x="2" y="7"/>
                    <a:pt x="0" y="5"/>
                    <a:pt x="0" y="3"/>
                  </a:cubicBezTo>
                  <a:cubicBezTo>
                    <a:pt x="0" y="1"/>
                    <a:pt x="2" y="0"/>
                    <a:pt x="3" y="0"/>
                  </a:cubicBezTo>
                  <a:cubicBezTo>
                    <a:pt x="80" y="0"/>
                    <a:pt x="80" y="0"/>
                    <a:pt x="80" y="0"/>
                  </a:cubicBezTo>
                  <a:cubicBezTo>
                    <a:pt x="82" y="0"/>
                    <a:pt x="83" y="1"/>
                    <a:pt x="83" y="3"/>
                  </a:cubicBezTo>
                  <a:cubicBezTo>
                    <a:pt x="83" y="5"/>
                    <a:pt x="82" y="7"/>
                    <a:pt x="80" y="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57"/>
            <p:cNvSpPr>
              <a:spLocks/>
            </p:cNvSpPr>
            <p:nvPr/>
          </p:nvSpPr>
          <p:spPr bwMode="auto">
            <a:xfrm>
              <a:off x="4916488" y="5173663"/>
              <a:ext cx="92075" cy="207963"/>
            </a:xfrm>
            <a:custGeom>
              <a:avLst/>
              <a:gdLst>
                <a:gd name="T0" fmla="*/ 4 w 42"/>
                <a:gd name="T1" fmla="*/ 94 h 94"/>
                <a:gd name="T2" fmla="*/ 3 w 42"/>
                <a:gd name="T3" fmla="*/ 94 h 94"/>
                <a:gd name="T4" fmla="*/ 1 w 42"/>
                <a:gd name="T5" fmla="*/ 90 h 94"/>
                <a:gd name="T6" fmla="*/ 35 w 42"/>
                <a:gd name="T7" fmla="*/ 2 h 94"/>
                <a:gd name="T8" fmla="*/ 39 w 42"/>
                <a:gd name="T9" fmla="*/ 1 h 94"/>
                <a:gd name="T10" fmla="*/ 41 w 42"/>
                <a:gd name="T11" fmla="*/ 5 h 94"/>
                <a:gd name="T12" fmla="*/ 8 w 42"/>
                <a:gd name="T13" fmla="*/ 92 h 94"/>
                <a:gd name="T14" fmla="*/ 4 w 42"/>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4">
                  <a:moveTo>
                    <a:pt x="4" y="94"/>
                  </a:moveTo>
                  <a:cubicBezTo>
                    <a:pt x="4" y="94"/>
                    <a:pt x="3" y="94"/>
                    <a:pt x="3" y="94"/>
                  </a:cubicBezTo>
                  <a:cubicBezTo>
                    <a:pt x="1" y="93"/>
                    <a:pt x="0" y="91"/>
                    <a:pt x="1" y="90"/>
                  </a:cubicBezTo>
                  <a:cubicBezTo>
                    <a:pt x="35" y="2"/>
                    <a:pt x="35" y="2"/>
                    <a:pt x="35" y="2"/>
                  </a:cubicBezTo>
                  <a:cubicBezTo>
                    <a:pt x="36" y="1"/>
                    <a:pt x="38" y="0"/>
                    <a:pt x="39" y="1"/>
                  </a:cubicBezTo>
                  <a:cubicBezTo>
                    <a:pt x="41" y="1"/>
                    <a:pt x="42" y="3"/>
                    <a:pt x="41" y="5"/>
                  </a:cubicBezTo>
                  <a:cubicBezTo>
                    <a:pt x="8" y="92"/>
                    <a:pt x="8" y="92"/>
                    <a:pt x="8" y="92"/>
                  </a:cubicBezTo>
                  <a:cubicBezTo>
                    <a:pt x="7" y="93"/>
                    <a:pt x="6" y="94"/>
                    <a:pt x="4" y="9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58"/>
            <p:cNvSpPr>
              <a:spLocks/>
            </p:cNvSpPr>
            <p:nvPr/>
          </p:nvSpPr>
          <p:spPr bwMode="auto">
            <a:xfrm>
              <a:off x="4773613" y="5173663"/>
              <a:ext cx="92075" cy="207963"/>
            </a:xfrm>
            <a:custGeom>
              <a:avLst/>
              <a:gdLst>
                <a:gd name="T0" fmla="*/ 37 w 41"/>
                <a:gd name="T1" fmla="*/ 94 h 94"/>
                <a:gd name="T2" fmla="*/ 34 w 41"/>
                <a:gd name="T3" fmla="*/ 92 h 94"/>
                <a:gd name="T4" fmla="*/ 0 w 41"/>
                <a:gd name="T5" fmla="*/ 5 h 94"/>
                <a:gd name="T6" fmla="*/ 2 w 41"/>
                <a:gd name="T7" fmla="*/ 1 h 94"/>
                <a:gd name="T8" fmla="*/ 7 w 41"/>
                <a:gd name="T9" fmla="*/ 2 h 94"/>
                <a:gd name="T10" fmla="*/ 40 w 41"/>
                <a:gd name="T11" fmla="*/ 90 h 94"/>
                <a:gd name="T12" fmla="*/ 38 w 41"/>
                <a:gd name="T13" fmla="*/ 94 h 94"/>
                <a:gd name="T14" fmla="*/ 37 w 41"/>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94">
                  <a:moveTo>
                    <a:pt x="37" y="94"/>
                  </a:moveTo>
                  <a:cubicBezTo>
                    <a:pt x="36" y="94"/>
                    <a:pt x="35" y="93"/>
                    <a:pt x="34" y="92"/>
                  </a:cubicBezTo>
                  <a:cubicBezTo>
                    <a:pt x="0" y="5"/>
                    <a:pt x="0" y="5"/>
                    <a:pt x="0" y="5"/>
                  </a:cubicBezTo>
                  <a:cubicBezTo>
                    <a:pt x="0" y="3"/>
                    <a:pt x="1" y="1"/>
                    <a:pt x="2" y="1"/>
                  </a:cubicBezTo>
                  <a:cubicBezTo>
                    <a:pt x="4" y="0"/>
                    <a:pt x="6" y="1"/>
                    <a:pt x="7" y="2"/>
                  </a:cubicBezTo>
                  <a:cubicBezTo>
                    <a:pt x="40" y="90"/>
                    <a:pt x="40" y="90"/>
                    <a:pt x="40" y="90"/>
                  </a:cubicBezTo>
                  <a:cubicBezTo>
                    <a:pt x="41" y="91"/>
                    <a:pt x="40" y="93"/>
                    <a:pt x="38" y="94"/>
                  </a:cubicBezTo>
                  <a:cubicBezTo>
                    <a:pt x="38" y="94"/>
                    <a:pt x="38" y="94"/>
                    <a:pt x="37" y="9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59"/>
            <p:cNvSpPr>
              <a:spLocks/>
            </p:cNvSpPr>
            <p:nvPr/>
          </p:nvSpPr>
          <p:spPr bwMode="auto">
            <a:xfrm>
              <a:off x="4806951" y="5157788"/>
              <a:ext cx="168275" cy="34925"/>
            </a:xfrm>
            <a:custGeom>
              <a:avLst/>
              <a:gdLst>
                <a:gd name="T0" fmla="*/ 12 w 76"/>
                <a:gd name="T1" fmla="*/ 15 h 16"/>
                <a:gd name="T2" fmla="*/ 10 w 76"/>
                <a:gd name="T3" fmla="*/ 14 h 16"/>
                <a:gd name="T4" fmla="*/ 1 w 76"/>
                <a:gd name="T5" fmla="*/ 6 h 16"/>
                <a:gd name="T6" fmla="*/ 1 w 76"/>
                <a:gd name="T7" fmla="*/ 1 h 16"/>
                <a:gd name="T8" fmla="*/ 6 w 76"/>
                <a:gd name="T9" fmla="*/ 1 h 16"/>
                <a:gd name="T10" fmla="*/ 12 w 76"/>
                <a:gd name="T11" fmla="*/ 7 h 16"/>
                <a:gd name="T12" fmla="*/ 18 w 76"/>
                <a:gd name="T13" fmla="*/ 1 h 16"/>
                <a:gd name="T14" fmla="*/ 23 w 76"/>
                <a:gd name="T15" fmla="*/ 1 h 16"/>
                <a:gd name="T16" fmla="*/ 29 w 76"/>
                <a:gd name="T17" fmla="*/ 7 h 16"/>
                <a:gd name="T18" fmla="*/ 35 w 76"/>
                <a:gd name="T19" fmla="*/ 1 h 16"/>
                <a:gd name="T20" fmla="*/ 40 w 76"/>
                <a:gd name="T21" fmla="*/ 1 h 16"/>
                <a:gd name="T22" fmla="*/ 46 w 76"/>
                <a:gd name="T23" fmla="*/ 7 h 16"/>
                <a:gd name="T24" fmla="*/ 52 w 76"/>
                <a:gd name="T25" fmla="*/ 1 h 16"/>
                <a:gd name="T26" fmla="*/ 57 w 76"/>
                <a:gd name="T27" fmla="*/ 1 h 16"/>
                <a:gd name="T28" fmla="*/ 63 w 76"/>
                <a:gd name="T29" fmla="*/ 7 h 16"/>
                <a:gd name="T30" fmla="*/ 69 w 76"/>
                <a:gd name="T31" fmla="*/ 1 h 16"/>
                <a:gd name="T32" fmla="*/ 74 w 76"/>
                <a:gd name="T33" fmla="*/ 1 h 16"/>
                <a:gd name="T34" fmla="*/ 74 w 76"/>
                <a:gd name="T35" fmla="*/ 6 h 16"/>
                <a:gd name="T36" fmla="*/ 66 w 76"/>
                <a:gd name="T37" fmla="*/ 14 h 16"/>
                <a:gd name="T38" fmla="*/ 61 w 76"/>
                <a:gd name="T39" fmla="*/ 14 h 16"/>
                <a:gd name="T40" fmla="*/ 55 w 76"/>
                <a:gd name="T41" fmla="*/ 8 h 16"/>
                <a:gd name="T42" fmla="*/ 49 w 76"/>
                <a:gd name="T43" fmla="*/ 14 h 16"/>
                <a:gd name="T44" fmla="*/ 44 w 76"/>
                <a:gd name="T45" fmla="*/ 14 h 16"/>
                <a:gd name="T46" fmla="*/ 38 w 76"/>
                <a:gd name="T47" fmla="*/ 8 h 16"/>
                <a:gd name="T48" fmla="*/ 32 w 76"/>
                <a:gd name="T49" fmla="*/ 14 h 16"/>
                <a:gd name="T50" fmla="*/ 27 w 76"/>
                <a:gd name="T51" fmla="*/ 14 h 16"/>
                <a:gd name="T52" fmla="*/ 21 w 76"/>
                <a:gd name="T53" fmla="*/ 8 h 16"/>
                <a:gd name="T54" fmla="*/ 15 w 76"/>
                <a:gd name="T55" fmla="*/ 14 h 16"/>
                <a:gd name="T56" fmla="*/ 12 w 76"/>
                <a:gd name="T5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6">
                  <a:moveTo>
                    <a:pt x="12" y="15"/>
                  </a:moveTo>
                  <a:cubicBezTo>
                    <a:pt x="11" y="15"/>
                    <a:pt x="10" y="15"/>
                    <a:pt x="10" y="14"/>
                  </a:cubicBezTo>
                  <a:cubicBezTo>
                    <a:pt x="1" y="6"/>
                    <a:pt x="1" y="6"/>
                    <a:pt x="1" y="6"/>
                  </a:cubicBezTo>
                  <a:cubicBezTo>
                    <a:pt x="0" y="5"/>
                    <a:pt x="0" y="2"/>
                    <a:pt x="1" y="1"/>
                  </a:cubicBezTo>
                  <a:cubicBezTo>
                    <a:pt x="3" y="0"/>
                    <a:pt x="5" y="0"/>
                    <a:pt x="6" y="1"/>
                  </a:cubicBezTo>
                  <a:cubicBezTo>
                    <a:pt x="12" y="7"/>
                    <a:pt x="12" y="7"/>
                    <a:pt x="12" y="7"/>
                  </a:cubicBezTo>
                  <a:cubicBezTo>
                    <a:pt x="18" y="1"/>
                    <a:pt x="18" y="1"/>
                    <a:pt x="18" y="1"/>
                  </a:cubicBezTo>
                  <a:cubicBezTo>
                    <a:pt x="20" y="0"/>
                    <a:pt x="22" y="0"/>
                    <a:pt x="23" y="1"/>
                  </a:cubicBezTo>
                  <a:cubicBezTo>
                    <a:pt x="29" y="7"/>
                    <a:pt x="29" y="7"/>
                    <a:pt x="29" y="7"/>
                  </a:cubicBezTo>
                  <a:cubicBezTo>
                    <a:pt x="35" y="1"/>
                    <a:pt x="35" y="1"/>
                    <a:pt x="35" y="1"/>
                  </a:cubicBezTo>
                  <a:cubicBezTo>
                    <a:pt x="37" y="0"/>
                    <a:pt x="39" y="0"/>
                    <a:pt x="40" y="1"/>
                  </a:cubicBezTo>
                  <a:cubicBezTo>
                    <a:pt x="46" y="7"/>
                    <a:pt x="46" y="7"/>
                    <a:pt x="46" y="7"/>
                  </a:cubicBezTo>
                  <a:cubicBezTo>
                    <a:pt x="52" y="1"/>
                    <a:pt x="52" y="1"/>
                    <a:pt x="52" y="1"/>
                  </a:cubicBezTo>
                  <a:cubicBezTo>
                    <a:pt x="54" y="0"/>
                    <a:pt x="56" y="0"/>
                    <a:pt x="57" y="1"/>
                  </a:cubicBezTo>
                  <a:cubicBezTo>
                    <a:pt x="63" y="7"/>
                    <a:pt x="63" y="7"/>
                    <a:pt x="63" y="7"/>
                  </a:cubicBezTo>
                  <a:cubicBezTo>
                    <a:pt x="69" y="1"/>
                    <a:pt x="69" y="1"/>
                    <a:pt x="69" y="1"/>
                  </a:cubicBezTo>
                  <a:cubicBezTo>
                    <a:pt x="71" y="0"/>
                    <a:pt x="73" y="0"/>
                    <a:pt x="74" y="1"/>
                  </a:cubicBezTo>
                  <a:cubicBezTo>
                    <a:pt x="76" y="2"/>
                    <a:pt x="76" y="5"/>
                    <a:pt x="74" y="6"/>
                  </a:cubicBezTo>
                  <a:cubicBezTo>
                    <a:pt x="66" y="14"/>
                    <a:pt x="66" y="14"/>
                    <a:pt x="66" y="14"/>
                  </a:cubicBezTo>
                  <a:cubicBezTo>
                    <a:pt x="64" y="16"/>
                    <a:pt x="62" y="16"/>
                    <a:pt x="61" y="14"/>
                  </a:cubicBezTo>
                  <a:cubicBezTo>
                    <a:pt x="55" y="8"/>
                    <a:pt x="55" y="8"/>
                    <a:pt x="55" y="8"/>
                  </a:cubicBezTo>
                  <a:cubicBezTo>
                    <a:pt x="49" y="14"/>
                    <a:pt x="49" y="14"/>
                    <a:pt x="49" y="14"/>
                  </a:cubicBezTo>
                  <a:cubicBezTo>
                    <a:pt x="47" y="16"/>
                    <a:pt x="45" y="16"/>
                    <a:pt x="44" y="14"/>
                  </a:cubicBezTo>
                  <a:cubicBezTo>
                    <a:pt x="38" y="8"/>
                    <a:pt x="38" y="8"/>
                    <a:pt x="38" y="8"/>
                  </a:cubicBezTo>
                  <a:cubicBezTo>
                    <a:pt x="32" y="14"/>
                    <a:pt x="32" y="14"/>
                    <a:pt x="32" y="14"/>
                  </a:cubicBezTo>
                  <a:cubicBezTo>
                    <a:pt x="30" y="16"/>
                    <a:pt x="28" y="16"/>
                    <a:pt x="27" y="14"/>
                  </a:cubicBezTo>
                  <a:cubicBezTo>
                    <a:pt x="21" y="8"/>
                    <a:pt x="21" y="8"/>
                    <a:pt x="21" y="8"/>
                  </a:cubicBezTo>
                  <a:cubicBezTo>
                    <a:pt x="15" y="14"/>
                    <a:pt x="15" y="14"/>
                    <a:pt x="15" y="14"/>
                  </a:cubicBezTo>
                  <a:cubicBezTo>
                    <a:pt x="14" y="15"/>
                    <a:pt x="13" y="15"/>
                    <a:pt x="12" y="1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Line 60"/>
            <p:cNvSpPr>
              <a:spLocks noChangeShapeType="1"/>
            </p:cNvSpPr>
            <p:nvPr/>
          </p:nvSpPr>
          <p:spPr bwMode="auto">
            <a:xfrm>
              <a:off x="6108701" y="3473450"/>
              <a:ext cx="0" cy="3384550"/>
            </a:xfrm>
            <a:prstGeom prst="line">
              <a:avLst/>
            </a:prstGeom>
            <a:noFill/>
            <a:ln w="106363"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61"/>
            <p:cNvSpPr>
              <a:spLocks/>
            </p:cNvSpPr>
            <p:nvPr/>
          </p:nvSpPr>
          <p:spPr bwMode="auto">
            <a:xfrm>
              <a:off x="5851526" y="3351213"/>
              <a:ext cx="511175" cy="68263"/>
            </a:xfrm>
            <a:custGeom>
              <a:avLst/>
              <a:gdLst>
                <a:gd name="T0" fmla="*/ 216 w 231"/>
                <a:gd name="T1" fmla="*/ 31 h 31"/>
                <a:gd name="T2" fmla="*/ 15 w 231"/>
                <a:gd name="T3" fmla="*/ 31 h 31"/>
                <a:gd name="T4" fmla="*/ 0 w 231"/>
                <a:gd name="T5" fmla="*/ 16 h 31"/>
                <a:gd name="T6" fmla="*/ 0 w 231"/>
                <a:gd name="T7" fmla="*/ 16 h 31"/>
                <a:gd name="T8" fmla="*/ 15 w 231"/>
                <a:gd name="T9" fmla="*/ 0 h 31"/>
                <a:gd name="T10" fmla="*/ 216 w 231"/>
                <a:gd name="T11" fmla="*/ 0 h 31"/>
                <a:gd name="T12" fmla="*/ 231 w 231"/>
                <a:gd name="T13" fmla="*/ 16 h 31"/>
                <a:gd name="T14" fmla="*/ 231 w 231"/>
                <a:gd name="T15" fmla="*/ 16 h 31"/>
                <a:gd name="T16" fmla="*/ 216 w 2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1">
                  <a:moveTo>
                    <a:pt x="216" y="31"/>
                  </a:moveTo>
                  <a:cubicBezTo>
                    <a:pt x="15" y="31"/>
                    <a:pt x="15" y="31"/>
                    <a:pt x="15" y="31"/>
                  </a:cubicBezTo>
                  <a:cubicBezTo>
                    <a:pt x="7" y="31"/>
                    <a:pt x="0" y="24"/>
                    <a:pt x="0" y="16"/>
                  </a:cubicBezTo>
                  <a:cubicBezTo>
                    <a:pt x="0" y="16"/>
                    <a:pt x="0" y="16"/>
                    <a:pt x="0" y="16"/>
                  </a:cubicBezTo>
                  <a:cubicBezTo>
                    <a:pt x="0" y="7"/>
                    <a:pt x="7" y="0"/>
                    <a:pt x="15" y="0"/>
                  </a:cubicBezTo>
                  <a:cubicBezTo>
                    <a:pt x="216" y="0"/>
                    <a:pt x="216" y="0"/>
                    <a:pt x="216" y="0"/>
                  </a:cubicBezTo>
                  <a:cubicBezTo>
                    <a:pt x="224" y="0"/>
                    <a:pt x="231" y="7"/>
                    <a:pt x="231" y="16"/>
                  </a:cubicBezTo>
                  <a:cubicBezTo>
                    <a:pt x="231" y="16"/>
                    <a:pt x="231" y="16"/>
                    <a:pt x="231" y="16"/>
                  </a:cubicBezTo>
                  <a:cubicBezTo>
                    <a:pt x="231" y="24"/>
                    <a:pt x="224" y="31"/>
                    <a:pt x="216"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2"/>
            <p:cNvSpPr>
              <a:spLocks/>
            </p:cNvSpPr>
            <p:nvPr/>
          </p:nvSpPr>
          <p:spPr bwMode="auto">
            <a:xfrm>
              <a:off x="5937251" y="3446463"/>
              <a:ext cx="339725" cy="68263"/>
            </a:xfrm>
            <a:custGeom>
              <a:avLst/>
              <a:gdLst>
                <a:gd name="T0" fmla="*/ 141 w 153"/>
                <a:gd name="T1" fmla="*/ 31 h 31"/>
                <a:gd name="T2" fmla="*/ 12 w 153"/>
                <a:gd name="T3" fmla="*/ 31 h 31"/>
                <a:gd name="T4" fmla="*/ 0 w 153"/>
                <a:gd name="T5" fmla="*/ 18 h 31"/>
                <a:gd name="T6" fmla="*/ 0 w 153"/>
                <a:gd name="T7" fmla="*/ 13 h 31"/>
                <a:gd name="T8" fmla="*/ 12 w 153"/>
                <a:gd name="T9" fmla="*/ 0 h 31"/>
                <a:gd name="T10" fmla="*/ 141 w 153"/>
                <a:gd name="T11" fmla="*/ 0 h 31"/>
                <a:gd name="T12" fmla="*/ 153 w 153"/>
                <a:gd name="T13" fmla="*/ 13 h 31"/>
                <a:gd name="T14" fmla="*/ 153 w 153"/>
                <a:gd name="T15" fmla="*/ 18 h 31"/>
                <a:gd name="T16" fmla="*/ 141 w 15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31">
                  <a:moveTo>
                    <a:pt x="141" y="31"/>
                  </a:moveTo>
                  <a:cubicBezTo>
                    <a:pt x="12" y="31"/>
                    <a:pt x="12" y="31"/>
                    <a:pt x="12" y="31"/>
                  </a:cubicBezTo>
                  <a:cubicBezTo>
                    <a:pt x="5" y="31"/>
                    <a:pt x="0" y="25"/>
                    <a:pt x="0" y="18"/>
                  </a:cubicBezTo>
                  <a:cubicBezTo>
                    <a:pt x="0" y="13"/>
                    <a:pt x="0" y="13"/>
                    <a:pt x="0" y="13"/>
                  </a:cubicBezTo>
                  <a:cubicBezTo>
                    <a:pt x="0" y="6"/>
                    <a:pt x="5" y="0"/>
                    <a:pt x="12" y="0"/>
                  </a:cubicBezTo>
                  <a:cubicBezTo>
                    <a:pt x="141" y="0"/>
                    <a:pt x="141" y="0"/>
                    <a:pt x="141" y="0"/>
                  </a:cubicBezTo>
                  <a:cubicBezTo>
                    <a:pt x="148" y="0"/>
                    <a:pt x="153" y="6"/>
                    <a:pt x="153" y="13"/>
                  </a:cubicBezTo>
                  <a:cubicBezTo>
                    <a:pt x="153" y="18"/>
                    <a:pt x="153" y="18"/>
                    <a:pt x="153" y="18"/>
                  </a:cubicBezTo>
                  <a:cubicBezTo>
                    <a:pt x="153" y="25"/>
                    <a:pt x="148" y="31"/>
                    <a:pt x="141"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3"/>
            <p:cNvSpPr>
              <a:spLocks/>
            </p:cNvSpPr>
            <p:nvPr/>
          </p:nvSpPr>
          <p:spPr bwMode="auto">
            <a:xfrm>
              <a:off x="5851526" y="3259138"/>
              <a:ext cx="511175" cy="66675"/>
            </a:xfrm>
            <a:custGeom>
              <a:avLst/>
              <a:gdLst>
                <a:gd name="T0" fmla="*/ 216 w 231"/>
                <a:gd name="T1" fmla="*/ 30 h 30"/>
                <a:gd name="T2" fmla="*/ 15 w 231"/>
                <a:gd name="T3" fmla="*/ 30 h 30"/>
                <a:gd name="T4" fmla="*/ 0 w 231"/>
                <a:gd name="T5" fmla="*/ 15 h 30"/>
                <a:gd name="T6" fmla="*/ 0 w 231"/>
                <a:gd name="T7" fmla="*/ 15 h 30"/>
                <a:gd name="T8" fmla="*/ 15 w 231"/>
                <a:gd name="T9" fmla="*/ 0 h 30"/>
                <a:gd name="T10" fmla="*/ 216 w 231"/>
                <a:gd name="T11" fmla="*/ 0 h 30"/>
                <a:gd name="T12" fmla="*/ 231 w 231"/>
                <a:gd name="T13" fmla="*/ 15 h 30"/>
                <a:gd name="T14" fmla="*/ 231 w 231"/>
                <a:gd name="T15" fmla="*/ 15 h 30"/>
                <a:gd name="T16" fmla="*/ 216 w 23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0">
                  <a:moveTo>
                    <a:pt x="216" y="30"/>
                  </a:moveTo>
                  <a:cubicBezTo>
                    <a:pt x="15" y="30"/>
                    <a:pt x="15" y="30"/>
                    <a:pt x="15" y="30"/>
                  </a:cubicBezTo>
                  <a:cubicBezTo>
                    <a:pt x="7" y="30"/>
                    <a:pt x="0" y="23"/>
                    <a:pt x="0" y="15"/>
                  </a:cubicBezTo>
                  <a:cubicBezTo>
                    <a:pt x="0" y="15"/>
                    <a:pt x="0" y="15"/>
                    <a:pt x="0" y="15"/>
                  </a:cubicBezTo>
                  <a:cubicBezTo>
                    <a:pt x="0" y="7"/>
                    <a:pt x="7" y="0"/>
                    <a:pt x="15" y="0"/>
                  </a:cubicBezTo>
                  <a:cubicBezTo>
                    <a:pt x="216" y="0"/>
                    <a:pt x="216" y="0"/>
                    <a:pt x="216" y="0"/>
                  </a:cubicBezTo>
                  <a:cubicBezTo>
                    <a:pt x="224" y="0"/>
                    <a:pt x="231" y="7"/>
                    <a:pt x="231" y="15"/>
                  </a:cubicBezTo>
                  <a:cubicBezTo>
                    <a:pt x="231" y="15"/>
                    <a:pt x="231" y="15"/>
                    <a:pt x="231" y="15"/>
                  </a:cubicBezTo>
                  <a:cubicBezTo>
                    <a:pt x="231" y="23"/>
                    <a:pt x="224" y="30"/>
                    <a:pt x="216"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4"/>
            <p:cNvSpPr>
              <a:spLocks noEditPoints="1"/>
            </p:cNvSpPr>
            <p:nvPr/>
          </p:nvSpPr>
          <p:spPr bwMode="auto">
            <a:xfrm>
              <a:off x="5514976" y="1682750"/>
              <a:ext cx="1184275" cy="1549400"/>
            </a:xfrm>
            <a:custGeom>
              <a:avLst/>
              <a:gdLst>
                <a:gd name="T0" fmla="*/ 382 w 535"/>
                <a:gd name="T1" fmla="*/ 669 h 700"/>
                <a:gd name="T2" fmla="*/ 379 w 535"/>
                <a:gd name="T3" fmla="*/ 669 h 700"/>
                <a:gd name="T4" fmla="*/ 535 w 535"/>
                <a:gd name="T5" fmla="*/ 248 h 700"/>
                <a:gd name="T6" fmla="*/ 268 w 535"/>
                <a:gd name="T7" fmla="*/ 0 h 700"/>
                <a:gd name="T8" fmla="*/ 0 w 535"/>
                <a:gd name="T9" fmla="*/ 248 h 700"/>
                <a:gd name="T10" fmla="*/ 156 w 535"/>
                <a:gd name="T11" fmla="*/ 669 h 700"/>
                <a:gd name="T12" fmla="*/ 154 w 535"/>
                <a:gd name="T13" fmla="*/ 669 h 700"/>
                <a:gd name="T14" fmla="*/ 136 w 535"/>
                <a:gd name="T15" fmla="*/ 684 h 700"/>
                <a:gd name="T16" fmla="*/ 154 w 535"/>
                <a:gd name="T17" fmla="*/ 700 h 700"/>
                <a:gd name="T18" fmla="*/ 382 w 535"/>
                <a:gd name="T19" fmla="*/ 700 h 700"/>
                <a:gd name="T20" fmla="*/ 399 w 535"/>
                <a:gd name="T21" fmla="*/ 684 h 700"/>
                <a:gd name="T22" fmla="*/ 382 w 535"/>
                <a:gd name="T23" fmla="*/ 669 h 700"/>
                <a:gd name="T24" fmla="*/ 254 w 535"/>
                <a:gd name="T25" fmla="*/ 656 h 700"/>
                <a:gd name="T26" fmla="*/ 245 w 535"/>
                <a:gd name="T27" fmla="*/ 665 h 700"/>
                <a:gd name="T28" fmla="*/ 235 w 535"/>
                <a:gd name="T29" fmla="*/ 656 h 700"/>
                <a:gd name="T30" fmla="*/ 235 w 535"/>
                <a:gd name="T31" fmla="*/ 556 h 700"/>
                <a:gd name="T32" fmla="*/ 180 w 535"/>
                <a:gd name="T33" fmla="*/ 467 h 700"/>
                <a:gd name="T34" fmla="*/ 183 w 535"/>
                <a:gd name="T35" fmla="*/ 454 h 700"/>
                <a:gd name="T36" fmla="*/ 196 w 535"/>
                <a:gd name="T37" fmla="*/ 457 h 700"/>
                <a:gd name="T38" fmla="*/ 252 w 535"/>
                <a:gd name="T39" fmla="*/ 548 h 700"/>
                <a:gd name="T40" fmla="*/ 254 w 535"/>
                <a:gd name="T41" fmla="*/ 553 h 700"/>
                <a:gd name="T42" fmla="*/ 254 w 535"/>
                <a:gd name="T43" fmla="*/ 656 h 700"/>
                <a:gd name="T44" fmla="*/ 355 w 535"/>
                <a:gd name="T45" fmla="*/ 467 h 700"/>
                <a:gd name="T46" fmla="*/ 300 w 535"/>
                <a:gd name="T47" fmla="*/ 556 h 700"/>
                <a:gd name="T48" fmla="*/ 300 w 535"/>
                <a:gd name="T49" fmla="*/ 656 h 700"/>
                <a:gd name="T50" fmla="*/ 291 w 535"/>
                <a:gd name="T51" fmla="*/ 665 h 700"/>
                <a:gd name="T52" fmla="*/ 281 w 535"/>
                <a:gd name="T53" fmla="*/ 656 h 700"/>
                <a:gd name="T54" fmla="*/ 281 w 535"/>
                <a:gd name="T55" fmla="*/ 553 h 700"/>
                <a:gd name="T56" fmla="*/ 283 w 535"/>
                <a:gd name="T57" fmla="*/ 548 h 700"/>
                <a:gd name="T58" fmla="*/ 340 w 535"/>
                <a:gd name="T59" fmla="*/ 457 h 700"/>
                <a:gd name="T60" fmla="*/ 353 w 535"/>
                <a:gd name="T61" fmla="*/ 454 h 700"/>
                <a:gd name="T62" fmla="*/ 355 w 535"/>
                <a:gd name="T63" fmla="*/ 467 h 700"/>
                <a:gd name="T64" fmla="*/ 348 w 535"/>
                <a:gd name="T65" fmla="*/ 426 h 700"/>
                <a:gd name="T66" fmla="*/ 188 w 535"/>
                <a:gd name="T67" fmla="*/ 426 h 700"/>
                <a:gd name="T68" fmla="*/ 178 w 535"/>
                <a:gd name="T69" fmla="*/ 417 h 700"/>
                <a:gd name="T70" fmla="*/ 188 w 535"/>
                <a:gd name="T71" fmla="*/ 407 h 700"/>
                <a:gd name="T72" fmla="*/ 348 w 535"/>
                <a:gd name="T73" fmla="*/ 407 h 700"/>
                <a:gd name="T74" fmla="*/ 357 w 535"/>
                <a:gd name="T75" fmla="*/ 417 h 700"/>
                <a:gd name="T76" fmla="*/ 348 w 535"/>
                <a:gd name="T77" fmla="*/ 426 h 700"/>
                <a:gd name="T78" fmla="*/ 348 w 535"/>
                <a:gd name="T79" fmla="*/ 385 h 700"/>
                <a:gd name="T80" fmla="*/ 188 w 535"/>
                <a:gd name="T81" fmla="*/ 385 h 700"/>
                <a:gd name="T82" fmla="*/ 178 w 535"/>
                <a:gd name="T83" fmla="*/ 375 h 700"/>
                <a:gd name="T84" fmla="*/ 188 w 535"/>
                <a:gd name="T85" fmla="*/ 366 h 700"/>
                <a:gd name="T86" fmla="*/ 348 w 535"/>
                <a:gd name="T87" fmla="*/ 366 h 700"/>
                <a:gd name="T88" fmla="*/ 357 w 535"/>
                <a:gd name="T89" fmla="*/ 375 h 700"/>
                <a:gd name="T90" fmla="*/ 348 w 535"/>
                <a:gd name="T91" fmla="*/ 385 h 700"/>
                <a:gd name="T92" fmla="*/ 348 w 535"/>
                <a:gd name="T93" fmla="*/ 344 h 700"/>
                <a:gd name="T94" fmla="*/ 188 w 535"/>
                <a:gd name="T95" fmla="*/ 344 h 700"/>
                <a:gd name="T96" fmla="*/ 178 w 535"/>
                <a:gd name="T97" fmla="*/ 334 h 700"/>
                <a:gd name="T98" fmla="*/ 188 w 535"/>
                <a:gd name="T99" fmla="*/ 325 h 700"/>
                <a:gd name="T100" fmla="*/ 348 w 535"/>
                <a:gd name="T101" fmla="*/ 325 h 700"/>
                <a:gd name="T102" fmla="*/ 357 w 535"/>
                <a:gd name="T103" fmla="*/ 334 h 700"/>
                <a:gd name="T104" fmla="*/ 348 w 535"/>
                <a:gd name="T105" fmla="*/ 344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5" h="700">
                  <a:moveTo>
                    <a:pt x="382" y="669"/>
                  </a:moveTo>
                  <a:cubicBezTo>
                    <a:pt x="379" y="669"/>
                    <a:pt x="379" y="669"/>
                    <a:pt x="379" y="669"/>
                  </a:cubicBezTo>
                  <a:cubicBezTo>
                    <a:pt x="379" y="506"/>
                    <a:pt x="535" y="405"/>
                    <a:pt x="535" y="248"/>
                  </a:cubicBezTo>
                  <a:cubicBezTo>
                    <a:pt x="535" y="137"/>
                    <a:pt x="426" y="0"/>
                    <a:pt x="268" y="0"/>
                  </a:cubicBezTo>
                  <a:cubicBezTo>
                    <a:pt x="88" y="0"/>
                    <a:pt x="0" y="137"/>
                    <a:pt x="0" y="248"/>
                  </a:cubicBezTo>
                  <a:cubicBezTo>
                    <a:pt x="0" y="405"/>
                    <a:pt x="156" y="506"/>
                    <a:pt x="156" y="669"/>
                  </a:cubicBezTo>
                  <a:cubicBezTo>
                    <a:pt x="154" y="669"/>
                    <a:pt x="154" y="669"/>
                    <a:pt x="154" y="669"/>
                  </a:cubicBezTo>
                  <a:cubicBezTo>
                    <a:pt x="144" y="669"/>
                    <a:pt x="136" y="676"/>
                    <a:pt x="136" y="684"/>
                  </a:cubicBezTo>
                  <a:cubicBezTo>
                    <a:pt x="136" y="693"/>
                    <a:pt x="144" y="700"/>
                    <a:pt x="154" y="700"/>
                  </a:cubicBezTo>
                  <a:cubicBezTo>
                    <a:pt x="382" y="700"/>
                    <a:pt x="382" y="700"/>
                    <a:pt x="382" y="700"/>
                  </a:cubicBezTo>
                  <a:cubicBezTo>
                    <a:pt x="391" y="700"/>
                    <a:pt x="399" y="693"/>
                    <a:pt x="399" y="684"/>
                  </a:cubicBezTo>
                  <a:cubicBezTo>
                    <a:pt x="399" y="676"/>
                    <a:pt x="391" y="669"/>
                    <a:pt x="382" y="669"/>
                  </a:cubicBezTo>
                  <a:close/>
                  <a:moveTo>
                    <a:pt x="254" y="656"/>
                  </a:moveTo>
                  <a:cubicBezTo>
                    <a:pt x="254" y="661"/>
                    <a:pt x="250" y="665"/>
                    <a:pt x="245" y="665"/>
                  </a:cubicBezTo>
                  <a:cubicBezTo>
                    <a:pt x="239" y="665"/>
                    <a:pt x="235" y="661"/>
                    <a:pt x="235" y="656"/>
                  </a:cubicBezTo>
                  <a:cubicBezTo>
                    <a:pt x="235" y="556"/>
                    <a:pt x="235" y="556"/>
                    <a:pt x="235" y="556"/>
                  </a:cubicBezTo>
                  <a:cubicBezTo>
                    <a:pt x="180" y="467"/>
                    <a:pt x="180" y="467"/>
                    <a:pt x="180" y="467"/>
                  </a:cubicBezTo>
                  <a:cubicBezTo>
                    <a:pt x="177" y="463"/>
                    <a:pt x="178" y="457"/>
                    <a:pt x="183" y="454"/>
                  </a:cubicBezTo>
                  <a:cubicBezTo>
                    <a:pt x="187" y="452"/>
                    <a:pt x="193" y="453"/>
                    <a:pt x="196" y="457"/>
                  </a:cubicBezTo>
                  <a:cubicBezTo>
                    <a:pt x="252" y="548"/>
                    <a:pt x="252" y="548"/>
                    <a:pt x="252" y="548"/>
                  </a:cubicBezTo>
                  <a:cubicBezTo>
                    <a:pt x="253" y="549"/>
                    <a:pt x="254" y="551"/>
                    <a:pt x="254" y="553"/>
                  </a:cubicBezTo>
                  <a:lnTo>
                    <a:pt x="254" y="656"/>
                  </a:lnTo>
                  <a:close/>
                  <a:moveTo>
                    <a:pt x="355" y="467"/>
                  </a:moveTo>
                  <a:cubicBezTo>
                    <a:pt x="300" y="556"/>
                    <a:pt x="300" y="556"/>
                    <a:pt x="300" y="556"/>
                  </a:cubicBezTo>
                  <a:cubicBezTo>
                    <a:pt x="300" y="656"/>
                    <a:pt x="300" y="656"/>
                    <a:pt x="300" y="656"/>
                  </a:cubicBezTo>
                  <a:cubicBezTo>
                    <a:pt x="300" y="661"/>
                    <a:pt x="296" y="665"/>
                    <a:pt x="291" y="665"/>
                  </a:cubicBezTo>
                  <a:cubicBezTo>
                    <a:pt x="286" y="665"/>
                    <a:pt x="281" y="661"/>
                    <a:pt x="281" y="656"/>
                  </a:cubicBezTo>
                  <a:cubicBezTo>
                    <a:pt x="281" y="553"/>
                    <a:pt x="281" y="553"/>
                    <a:pt x="281" y="553"/>
                  </a:cubicBezTo>
                  <a:cubicBezTo>
                    <a:pt x="281" y="551"/>
                    <a:pt x="282" y="549"/>
                    <a:pt x="283" y="548"/>
                  </a:cubicBezTo>
                  <a:cubicBezTo>
                    <a:pt x="340" y="457"/>
                    <a:pt x="340" y="457"/>
                    <a:pt x="340" y="457"/>
                  </a:cubicBezTo>
                  <a:cubicBezTo>
                    <a:pt x="342" y="453"/>
                    <a:pt x="348" y="452"/>
                    <a:pt x="353" y="454"/>
                  </a:cubicBezTo>
                  <a:cubicBezTo>
                    <a:pt x="357" y="457"/>
                    <a:pt x="358" y="463"/>
                    <a:pt x="355" y="467"/>
                  </a:cubicBezTo>
                  <a:close/>
                  <a:moveTo>
                    <a:pt x="348" y="426"/>
                  </a:moveTo>
                  <a:cubicBezTo>
                    <a:pt x="188" y="426"/>
                    <a:pt x="188" y="426"/>
                    <a:pt x="188" y="426"/>
                  </a:cubicBezTo>
                  <a:cubicBezTo>
                    <a:pt x="183" y="426"/>
                    <a:pt x="178" y="422"/>
                    <a:pt x="178" y="417"/>
                  </a:cubicBezTo>
                  <a:cubicBezTo>
                    <a:pt x="178" y="411"/>
                    <a:pt x="183" y="407"/>
                    <a:pt x="188" y="407"/>
                  </a:cubicBezTo>
                  <a:cubicBezTo>
                    <a:pt x="348" y="407"/>
                    <a:pt x="348" y="407"/>
                    <a:pt x="348" y="407"/>
                  </a:cubicBezTo>
                  <a:cubicBezTo>
                    <a:pt x="353" y="407"/>
                    <a:pt x="357" y="411"/>
                    <a:pt x="357" y="417"/>
                  </a:cubicBezTo>
                  <a:cubicBezTo>
                    <a:pt x="357" y="422"/>
                    <a:pt x="353" y="426"/>
                    <a:pt x="348" y="426"/>
                  </a:cubicBezTo>
                  <a:close/>
                  <a:moveTo>
                    <a:pt x="348" y="385"/>
                  </a:moveTo>
                  <a:cubicBezTo>
                    <a:pt x="188" y="385"/>
                    <a:pt x="188" y="385"/>
                    <a:pt x="188" y="385"/>
                  </a:cubicBezTo>
                  <a:cubicBezTo>
                    <a:pt x="183" y="385"/>
                    <a:pt x="178" y="381"/>
                    <a:pt x="178" y="375"/>
                  </a:cubicBezTo>
                  <a:cubicBezTo>
                    <a:pt x="178" y="370"/>
                    <a:pt x="183" y="366"/>
                    <a:pt x="188" y="366"/>
                  </a:cubicBezTo>
                  <a:cubicBezTo>
                    <a:pt x="348" y="366"/>
                    <a:pt x="348" y="366"/>
                    <a:pt x="348" y="366"/>
                  </a:cubicBezTo>
                  <a:cubicBezTo>
                    <a:pt x="353" y="366"/>
                    <a:pt x="357" y="370"/>
                    <a:pt x="357" y="375"/>
                  </a:cubicBezTo>
                  <a:cubicBezTo>
                    <a:pt x="357" y="381"/>
                    <a:pt x="353" y="385"/>
                    <a:pt x="348" y="385"/>
                  </a:cubicBezTo>
                  <a:close/>
                  <a:moveTo>
                    <a:pt x="348" y="344"/>
                  </a:moveTo>
                  <a:cubicBezTo>
                    <a:pt x="188" y="344"/>
                    <a:pt x="188" y="344"/>
                    <a:pt x="188" y="344"/>
                  </a:cubicBezTo>
                  <a:cubicBezTo>
                    <a:pt x="183" y="344"/>
                    <a:pt x="178" y="339"/>
                    <a:pt x="178" y="334"/>
                  </a:cubicBezTo>
                  <a:cubicBezTo>
                    <a:pt x="178" y="329"/>
                    <a:pt x="183" y="325"/>
                    <a:pt x="188" y="325"/>
                  </a:cubicBezTo>
                  <a:cubicBezTo>
                    <a:pt x="348" y="325"/>
                    <a:pt x="348" y="325"/>
                    <a:pt x="348" y="325"/>
                  </a:cubicBezTo>
                  <a:cubicBezTo>
                    <a:pt x="353" y="325"/>
                    <a:pt x="357" y="329"/>
                    <a:pt x="357" y="334"/>
                  </a:cubicBezTo>
                  <a:cubicBezTo>
                    <a:pt x="357" y="339"/>
                    <a:pt x="353" y="344"/>
                    <a:pt x="348" y="3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5"/>
            <p:cNvSpPr>
              <a:spLocks/>
            </p:cNvSpPr>
            <p:nvPr/>
          </p:nvSpPr>
          <p:spPr bwMode="auto">
            <a:xfrm>
              <a:off x="6061076" y="1241425"/>
              <a:ext cx="69850" cy="1023938"/>
            </a:xfrm>
            <a:custGeom>
              <a:avLst/>
              <a:gdLst>
                <a:gd name="T0" fmla="*/ 31 w 31"/>
                <a:gd name="T1" fmla="*/ 17 h 462"/>
                <a:gd name="T2" fmla="*/ 21 w 31"/>
                <a:gd name="T3" fmla="*/ 462 h 462"/>
                <a:gd name="T4" fmla="*/ 0 w 31"/>
                <a:gd name="T5" fmla="*/ 17 h 462"/>
                <a:gd name="T6" fmla="*/ 15 w 31"/>
                <a:gd name="T7" fmla="*/ 1 h 462"/>
                <a:gd name="T8" fmla="*/ 31 w 31"/>
                <a:gd name="T9" fmla="*/ 16 h 462"/>
                <a:gd name="T10" fmla="*/ 31 w 31"/>
                <a:gd name="T11" fmla="*/ 17 h 462"/>
              </a:gdLst>
              <a:ahLst/>
              <a:cxnLst>
                <a:cxn ang="0">
                  <a:pos x="T0" y="T1"/>
                </a:cxn>
                <a:cxn ang="0">
                  <a:pos x="T2" y="T3"/>
                </a:cxn>
                <a:cxn ang="0">
                  <a:pos x="T4" y="T5"/>
                </a:cxn>
                <a:cxn ang="0">
                  <a:pos x="T6" y="T7"/>
                </a:cxn>
                <a:cxn ang="0">
                  <a:pos x="T8" y="T9"/>
                </a:cxn>
                <a:cxn ang="0">
                  <a:pos x="T10" y="T11"/>
                </a:cxn>
              </a:cxnLst>
              <a:rect l="0" t="0" r="r" b="b"/>
              <a:pathLst>
                <a:path w="31" h="462">
                  <a:moveTo>
                    <a:pt x="31" y="17"/>
                  </a:moveTo>
                  <a:cubicBezTo>
                    <a:pt x="21" y="462"/>
                    <a:pt x="21" y="462"/>
                    <a:pt x="21" y="462"/>
                  </a:cubicBezTo>
                  <a:cubicBezTo>
                    <a:pt x="0" y="17"/>
                    <a:pt x="0" y="17"/>
                    <a:pt x="0" y="17"/>
                  </a:cubicBezTo>
                  <a:cubicBezTo>
                    <a:pt x="0" y="9"/>
                    <a:pt x="6" y="1"/>
                    <a:pt x="15" y="1"/>
                  </a:cubicBezTo>
                  <a:cubicBezTo>
                    <a:pt x="24" y="0"/>
                    <a:pt x="31" y="7"/>
                    <a:pt x="31" y="16"/>
                  </a:cubicBezTo>
                  <a:cubicBezTo>
                    <a:pt x="31" y="16"/>
                    <a:pt x="31" y="16"/>
                    <a:pt x="31"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66"/>
            <p:cNvSpPr>
              <a:spLocks/>
            </p:cNvSpPr>
            <p:nvPr/>
          </p:nvSpPr>
          <p:spPr bwMode="auto">
            <a:xfrm>
              <a:off x="5719763" y="1301750"/>
              <a:ext cx="388938" cy="963613"/>
            </a:xfrm>
            <a:custGeom>
              <a:avLst/>
              <a:gdLst>
                <a:gd name="T0" fmla="*/ 32 w 175"/>
                <a:gd name="T1" fmla="*/ 13 h 435"/>
                <a:gd name="T2" fmla="*/ 175 w 175"/>
                <a:gd name="T3" fmla="*/ 435 h 435"/>
                <a:gd name="T4" fmla="*/ 3 w 175"/>
                <a:gd name="T5" fmla="*/ 24 h 435"/>
                <a:gd name="T6" fmla="*/ 11 w 175"/>
                <a:gd name="T7" fmla="*/ 4 h 435"/>
                <a:gd name="T8" fmla="*/ 32 w 175"/>
                <a:gd name="T9" fmla="*/ 12 h 435"/>
                <a:gd name="T10" fmla="*/ 32 w 175"/>
                <a:gd name="T11" fmla="*/ 13 h 435"/>
              </a:gdLst>
              <a:ahLst/>
              <a:cxnLst>
                <a:cxn ang="0">
                  <a:pos x="T0" y="T1"/>
                </a:cxn>
                <a:cxn ang="0">
                  <a:pos x="T2" y="T3"/>
                </a:cxn>
                <a:cxn ang="0">
                  <a:pos x="T4" y="T5"/>
                </a:cxn>
                <a:cxn ang="0">
                  <a:pos x="T6" y="T7"/>
                </a:cxn>
                <a:cxn ang="0">
                  <a:pos x="T8" y="T9"/>
                </a:cxn>
                <a:cxn ang="0">
                  <a:pos x="T10" y="T11"/>
                </a:cxn>
              </a:cxnLst>
              <a:rect l="0" t="0" r="r" b="b"/>
              <a:pathLst>
                <a:path w="175" h="435">
                  <a:moveTo>
                    <a:pt x="32" y="13"/>
                  </a:moveTo>
                  <a:cubicBezTo>
                    <a:pt x="175" y="435"/>
                    <a:pt x="175" y="435"/>
                    <a:pt x="175" y="435"/>
                  </a:cubicBezTo>
                  <a:cubicBezTo>
                    <a:pt x="3" y="24"/>
                    <a:pt x="3" y="24"/>
                    <a:pt x="3" y="24"/>
                  </a:cubicBezTo>
                  <a:cubicBezTo>
                    <a:pt x="0" y="16"/>
                    <a:pt x="3" y="7"/>
                    <a:pt x="11" y="4"/>
                  </a:cubicBezTo>
                  <a:cubicBezTo>
                    <a:pt x="19" y="0"/>
                    <a:pt x="29" y="4"/>
                    <a:pt x="32" y="12"/>
                  </a:cubicBezTo>
                  <a:cubicBezTo>
                    <a:pt x="32" y="12"/>
                    <a:pt x="32" y="13"/>
                    <a:pt x="32"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7"/>
            <p:cNvSpPr>
              <a:spLocks/>
            </p:cNvSpPr>
            <p:nvPr/>
          </p:nvSpPr>
          <p:spPr bwMode="auto">
            <a:xfrm>
              <a:off x="5426076" y="1479550"/>
              <a:ext cx="682625" cy="785813"/>
            </a:xfrm>
            <a:custGeom>
              <a:avLst/>
              <a:gdLst>
                <a:gd name="T0" fmla="*/ 29 w 308"/>
                <a:gd name="T1" fmla="*/ 7 h 355"/>
                <a:gd name="T2" fmla="*/ 308 w 308"/>
                <a:gd name="T3" fmla="*/ 355 h 355"/>
                <a:gd name="T4" fmla="*/ 6 w 308"/>
                <a:gd name="T5" fmla="*/ 28 h 355"/>
                <a:gd name="T6" fmla="*/ 7 w 308"/>
                <a:gd name="T7" fmla="*/ 5 h 355"/>
                <a:gd name="T8" fmla="*/ 29 w 308"/>
                <a:gd name="T9" fmla="*/ 6 h 355"/>
                <a:gd name="T10" fmla="*/ 29 w 308"/>
                <a:gd name="T11" fmla="*/ 7 h 355"/>
              </a:gdLst>
              <a:ahLst/>
              <a:cxnLst>
                <a:cxn ang="0">
                  <a:pos x="T0" y="T1"/>
                </a:cxn>
                <a:cxn ang="0">
                  <a:pos x="T2" y="T3"/>
                </a:cxn>
                <a:cxn ang="0">
                  <a:pos x="T4" y="T5"/>
                </a:cxn>
                <a:cxn ang="0">
                  <a:pos x="T6" y="T7"/>
                </a:cxn>
                <a:cxn ang="0">
                  <a:pos x="T8" y="T9"/>
                </a:cxn>
                <a:cxn ang="0">
                  <a:pos x="T10" y="T11"/>
                </a:cxn>
              </a:cxnLst>
              <a:rect l="0" t="0" r="r" b="b"/>
              <a:pathLst>
                <a:path w="308" h="355">
                  <a:moveTo>
                    <a:pt x="29" y="7"/>
                  </a:moveTo>
                  <a:cubicBezTo>
                    <a:pt x="308" y="355"/>
                    <a:pt x="308" y="355"/>
                    <a:pt x="308" y="355"/>
                  </a:cubicBezTo>
                  <a:cubicBezTo>
                    <a:pt x="6" y="28"/>
                    <a:pt x="6" y="28"/>
                    <a:pt x="6" y="28"/>
                  </a:cubicBezTo>
                  <a:cubicBezTo>
                    <a:pt x="0" y="21"/>
                    <a:pt x="0" y="11"/>
                    <a:pt x="7" y="5"/>
                  </a:cubicBezTo>
                  <a:cubicBezTo>
                    <a:pt x="13" y="0"/>
                    <a:pt x="23" y="0"/>
                    <a:pt x="29" y="6"/>
                  </a:cubicBezTo>
                  <a:cubicBezTo>
                    <a:pt x="29" y="7"/>
                    <a:pt x="29" y="7"/>
                    <a:pt x="29" y="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8"/>
            <p:cNvSpPr>
              <a:spLocks/>
            </p:cNvSpPr>
            <p:nvPr/>
          </p:nvSpPr>
          <p:spPr bwMode="auto">
            <a:xfrm>
              <a:off x="5207001" y="1743075"/>
              <a:ext cx="901700" cy="522288"/>
            </a:xfrm>
            <a:custGeom>
              <a:avLst/>
              <a:gdLst>
                <a:gd name="T0" fmla="*/ 26 w 407"/>
                <a:gd name="T1" fmla="*/ 4 h 236"/>
                <a:gd name="T2" fmla="*/ 407 w 407"/>
                <a:gd name="T3" fmla="*/ 236 h 236"/>
                <a:gd name="T4" fmla="*/ 11 w 407"/>
                <a:gd name="T5" fmla="*/ 32 h 236"/>
                <a:gd name="T6" fmla="*/ 4 w 407"/>
                <a:gd name="T7" fmla="*/ 11 h 236"/>
                <a:gd name="T8" fmla="*/ 25 w 407"/>
                <a:gd name="T9" fmla="*/ 4 h 236"/>
                <a:gd name="T10" fmla="*/ 26 w 407"/>
                <a:gd name="T11" fmla="*/ 4 h 236"/>
              </a:gdLst>
              <a:ahLst/>
              <a:cxnLst>
                <a:cxn ang="0">
                  <a:pos x="T0" y="T1"/>
                </a:cxn>
                <a:cxn ang="0">
                  <a:pos x="T2" y="T3"/>
                </a:cxn>
                <a:cxn ang="0">
                  <a:pos x="T4" y="T5"/>
                </a:cxn>
                <a:cxn ang="0">
                  <a:pos x="T6" y="T7"/>
                </a:cxn>
                <a:cxn ang="0">
                  <a:pos x="T8" y="T9"/>
                </a:cxn>
                <a:cxn ang="0">
                  <a:pos x="T10" y="T11"/>
                </a:cxn>
              </a:cxnLst>
              <a:rect l="0" t="0" r="r" b="b"/>
              <a:pathLst>
                <a:path w="407" h="236">
                  <a:moveTo>
                    <a:pt x="26" y="4"/>
                  </a:moveTo>
                  <a:cubicBezTo>
                    <a:pt x="407" y="236"/>
                    <a:pt x="407" y="236"/>
                    <a:pt x="407" y="236"/>
                  </a:cubicBezTo>
                  <a:cubicBezTo>
                    <a:pt x="11" y="32"/>
                    <a:pt x="11" y="32"/>
                    <a:pt x="11" y="32"/>
                  </a:cubicBezTo>
                  <a:cubicBezTo>
                    <a:pt x="3" y="28"/>
                    <a:pt x="0" y="18"/>
                    <a:pt x="4" y="11"/>
                  </a:cubicBezTo>
                  <a:cubicBezTo>
                    <a:pt x="8" y="3"/>
                    <a:pt x="17" y="0"/>
                    <a:pt x="25" y="4"/>
                  </a:cubicBezTo>
                  <a:cubicBezTo>
                    <a:pt x="25" y="4"/>
                    <a:pt x="26" y="4"/>
                    <a:pt x="26" y="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9"/>
            <p:cNvSpPr>
              <a:spLocks/>
            </p:cNvSpPr>
            <p:nvPr/>
          </p:nvSpPr>
          <p:spPr bwMode="auto">
            <a:xfrm>
              <a:off x="5095876" y="2066925"/>
              <a:ext cx="1012825" cy="198438"/>
            </a:xfrm>
            <a:custGeom>
              <a:avLst/>
              <a:gdLst>
                <a:gd name="T0" fmla="*/ 20 w 457"/>
                <a:gd name="T1" fmla="*/ 2 h 89"/>
                <a:gd name="T2" fmla="*/ 457 w 457"/>
                <a:gd name="T3" fmla="*/ 89 h 89"/>
                <a:gd name="T4" fmla="*/ 15 w 457"/>
                <a:gd name="T5" fmla="*/ 32 h 89"/>
                <a:gd name="T6" fmla="*/ 1 w 457"/>
                <a:gd name="T7" fmla="*/ 15 h 89"/>
                <a:gd name="T8" fmla="*/ 19 w 457"/>
                <a:gd name="T9" fmla="*/ 1 h 89"/>
                <a:gd name="T10" fmla="*/ 20 w 457"/>
                <a:gd name="T11" fmla="*/ 2 h 89"/>
              </a:gdLst>
              <a:ahLst/>
              <a:cxnLst>
                <a:cxn ang="0">
                  <a:pos x="T0" y="T1"/>
                </a:cxn>
                <a:cxn ang="0">
                  <a:pos x="T2" y="T3"/>
                </a:cxn>
                <a:cxn ang="0">
                  <a:pos x="T4" y="T5"/>
                </a:cxn>
                <a:cxn ang="0">
                  <a:pos x="T6" y="T7"/>
                </a:cxn>
                <a:cxn ang="0">
                  <a:pos x="T8" y="T9"/>
                </a:cxn>
                <a:cxn ang="0">
                  <a:pos x="T10" y="T11"/>
                </a:cxn>
              </a:cxnLst>
              <a:rect l="0" t="0" r="r" b="b"/>
              <a:pathLst>
                <a:path w="457" h="89">
                  <a:moveTo>
                    <a:pt x="20" y="2"/>
                  </a:moveTo>
                  <a:cubicBezTo>
                    <a:pt x="457" y="89"/>
                    <a:pt x="457" y="89"/>
                    <a:pt x="457" y="89"/>
                  </a:cubicBezTo>
                  <a:cubicBezTo>
                    <a:pt x="15" y="32"/>
                    <a:pt x="15" y="32"/>
                    <a:pt x="15" y="32"/>
                  </a:cubicBezTo>
                  <a:cubicBezTo>
                    <a:pt x="6" y="31"/>
                    <a:pt x="0" y="23"/>
                    <a:pt x="1" y="15"/>
                  </a:cubicBezTo>
                  <a:cubicBezTo>
                    <a:pt x="2" y="6"/>
                    <a:pt x="10" y="0"/>
                    <a:pt x="19" y="1"/>
                  </a:cubicBezTo>
                  <a:cubicBezTo>
                    <a:pt x="19" y="1"/>
                    <a:pt x="19" y="1"/>
                    <a:pt x="20"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0"/>
            <p:cNvSpPr>
              <a:spLocks/>
            </p:cNvSpPr>
            <p:nvPr/>
          </p:nvSpPr>
          <p:spPr bwMode="auto">
            <a:xfrm>
              <a:off x="5097463" y="2265363"/>
              <a:ext cx="1011238" cy="220663"/>
            </a:xfrm>
            <a:custGeom>
              <a:avLst/>
              <a:gdLst>
                <a:gd name="T0" fmla="*/ 15 w 456"/>
                <a:gd name="T1" fmla="*/ 67 h 100"/>
                <a:gd name="T2" fmla="*/ 456 w 456"/>
                <a:gd name="T3" fmla="*/ 0 h 100"/>
                <a:gd name="T4" fmla="*/ 21 w 456"/>
                <a:gd name="T5" fmla="*/ 98 h 100"/>
                <a:gd name="T6" fmla="*/ 2 w 456"/>
                <a:gd name="T7" fmla="*/ 86 h 100"/>
                <a:gd name="T8" fmla="*/ 14 w 456"/>
                <a:gd name="T9" fmla="*/ 67 h 100"/>
                <a:gd name="T10" fmla="*/ 15 w 456"/>
                <a:gd name="T11" fmla="*/ 67 h 100"/>
              </a:gdLst>
              <a:ahLst/>
              <a:cxnLst>
                <a:cxn ang="0">
                  <a:pos x="T0" y="T1"/>
                </a:cxn>
                <a:cxn ang="0">
                  <a:pos x="T2" y="T3"/>
                </a:cxn>
                <a:cxn ang="0">
                  <a:pos x="T4" y="T5"/>
                </a:cxn>
                <a:cxn ang="0">
                  <a:pos x="T6" y="T7"/>
                </a:cxn>
                <a:cxn ang="0">
                  <a:pos x="T8" y="T9"/>
                </a:cxn>
                <a:cxn ang="0">
                  <a:pos x="T10" y="T11"/>
                </a:cxn>
              </a:cxnLst>
              <a:rect l="0" t="0" r="r" b="b"/>
              <a:pathLst>
                <a:path w="456" h="100">
                  <a:moveTo>
                    <a:pt x="15" y="67"/>
                  </a:moveTo>
                  <a:cubicBezTo>
                    <a:pt x="456" y="0"/>
                    <a:pt x="456" y="0"/>
                    <a:pt x="456" y="0"/>
                  </a:cubicBezTo>
                  <a:cubicBezTo>
                    <a:pt x="21" y="98"/>
                    <a:pt x="21" y="98"/>
                    <a:pt x="21" y="98"/>
                  </a:cubicBezTo>
                  <a:cubicBezTo>
                    <a:pt x="12" y="100"/>
                    <a:pt x="4" y="95"/>
                    <a:pt x="2" y="86"/>
                  </a:cubicBezTo>
                  <a:cubicBezTo>
                    <a:pt x="0" y="78"/>
                    <a:pt x="5" y="69"/>
                    <a:pt x="14" y="67"/>
                  </a:cubicBezTo>
                  <a:cubicBezTo>
                    <a:pt x="14" y="67"/>
                    <a:pt x="15" y="67"/>
                    <a:pt x="15"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71"/>
            <p:cNvSpPr>
              <a:spLocks/>
            </p:cNvSpPr>
            <p:nvPr/>
          </p:nvSpPr>
          <p:spPr bwMode="auto">
            <a:xfrm>
              <a:off x="5218113" y="2265363"/>
              <a:ext cx="890588" cy="544513"/>
            </a:xfrm>
            <a:custGeom>
              <a:avLst/>
              <a:gdLst>
                <a:gd name="T0" fmla="*/ 10 w 402"/>
                <a:gd name="T1" fmla="*/ 214 h 246"/>
                <a:gd name="T2" fmla="*/ 402 w 402"/>
                <a:gd name="T3" fmla="*/ 0 h 246"/>
                <a:gd name="T4" fmla="*/ 26 w 402"/>
                <a:gd name="T5" fmla="*/ 241 h 246"/>
                <a:gd name="T6" fmla="*/ 5 w 402"/>
                <a:gd name="T7" fmla="*/ 236 h 246"/>
                <a:gd name="T8" fmla="*/ 9 w 402"/>
                <a:gd name="T9" fmla="*/ 214 h 246"/>
                <a:gd name="T10" fmla="*/ 10 w 402"/>
                <a:gd name="T11" fmla="*/ 214 h 246"/>
              </a:gdLst>
              <a:ahLst/>
              <a:cxnLst>
                <a:cxn ang="0">
                  <a:pos x="T0" y="T1"/>
                </a:cxn>
                <a:cxn ang="0">
                  <a:pos x="T2" y="T3"/>
                </a:cxn>
                <a:cxn ang="0">
                  <a:pos x="T4" y="T5"/>
                </a:cxn>
                <a:cxn ang="0">
                  <a:pos x="T6" y="T7"/>
                </a:cxn>
                <a:cxn ang="0">
                  <a:pos x="T8" y="T9"/>
                </a:cxn>
                <a:cxn ang="0">
                  <a:pos x="T10" y="T11"/>
                </a:cxn>
              </a:cxnLst>
              <a:rect l="0" t="0" r="r" b="b"/>
              <a:pathLst>
                <a:path w="402" h="246">
                  <a:moveTo>
                    <a:pt x="10" y="214"/>
                  </a:moveTo>
                  <a:cubicBezTo>
                    <a:pt x="402" y="0"/>
                    <a:pt x="402" y="0"/>
                    <a:pt x="402" y="0"/>
                  </a:cubicBezTo>
                  <a:cubicBezTo>
                    <a:pt x="26" y="241"/>
                    <a:pt x="26" y="241"/>
                    <a:pt x="26" y="241"/>
                  </a:cubicBezTo>
                  <a:cubicBezTo>
                    <a:pt x="19" y="246"/>
                    <a:pt x="9" y="243"/>
                    <a:pt x="5" y="236"/>
                  </a:cubicBezTo>
                  <a:cubicBezTo>
                    <a:pt x="0" y="229"/>
                    <a:pt x="2" y="219"/>
                    <a:pt x="9" y="214"/>
                  </a:cubicBezTo>
                  <a:cubicBezTo>
                    <a:pt x="10" y="214"/>
                    <a:pt x="10" y="214"/>
                    <a:pt x="10" y="2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2"/>
            <p:cNvSpPr>
              <a:spLocks/>
            </p:cNvSpPr>
            <p:nvPr/>
          </p:nvSpPr>
          <p:spPr bwMode="auto">
            <a:xfrm>
              <a:off x="5441951" y="2265363"/>
              <a:ext cx="666750" cy="803275"/>
            </a:xfrm>
            <a:custGeom>
              <a:avLst/>
              <a:gdLst>
                <a:gd name="T0" fmla="*/ 6 w 301"/>
                <a:gd name="T1" fmla="*/ 335 h 363"/>
                <a:gd name="T2" fmla="*/ 301 w 301"/>
                <a:gd name="T3" fmla="*/ 0 h 363"/>
                <a:gd name="T4" fmla="*/ 30 w 301"/>
                <a:gd name="T5" fmla="*/ 355 h 363"/>
                <a:gd name="T6" fmla="*/ 8 w 301"/>
                <a:gd name="T7" fmla="*/ 358 h 363"/>
                <a:gd name="T8" fmla="*/ 5 w 301"/>
                <a:gd name="T9" fmla="*/ 336 h 363"/>
                <a:gd name="T10" fmla="*/ 6 w 301"/>
                <a:gd name="T11" fmla="*/ 335 h 363"/>
              </a:gdLst>
              <a:ahLst/>
              <a:cxnLst>
                <a:cxn ang="0">
                  <a:pos x="T0" y="T1"/>
                </a:cxn>
                <a:cxn ang="0">
                  <a:pos x="T2" y="T3"/>
                </a:cxn>
                <a:cxn ang="0">
                  <a:pos x="T4" y="T5"/>
                </a:cxn>
                <a:cxn ang="0">
                  <a:pos x="T6" y="T7"/>
                </a:cxn>
                <a:cxn ang="0">
                  <a:pos x="T8" y="T9"/>
                </a:cxn>
                <a:cxn ang="0">
                  <a:pos x="T10" y="T11"/>
                </a:cxn>
              </a:cxnLst>
              <a:rect l="0" t="0" r="r" b="b"/>
              <a:pathLst>
                <a:path w="301" h="363">
                  <a:moveTo>
                    <a:pt x="6" y="335"/>
                  </a:moveTo>
                  <a:cubicBezTo>
                    <a:pt x="301" y="0"/>
                    <a:pt x="301" y="0"/>
                    <a:pt x="301" y="0"/>
                  </a:cubicBezTo>
                  <a:cubicBezTo>
                    <a:pt x="30" y="355"/>
                    <a:pt x="30" y="355"/>
                    <a:pt x="30" y="355"/>
                  </a:cubicBezTo>
                  <a:cubicBezTo>
                    <a:pt x="25" y="362"/>
                    <a:pt x="15" y="363"/>
                    <a:pt x="8" y="358"/>
                  </a:cubicBezTo>
                  <a:cubicBezTo>
                    <a:pt x="1" y="352"/>
                    <a:pt x="0" y="343"/>
                    <a:pt x="5" y="336"/>
                  </a:cubicBezTo>
                  <a:cubicBezTo>
                    <a:pt x="6" y="335"/>
                    <a:pt x="6" y="335"/>
                    <a:pt x="6" y="33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73"/>
            <p:cNvSpPr>
              <a:spLocks/>
            </p:cNvSpPr>
            <p:nvPr/>
          </p:nvSpPr>
          <p:spPr bwMode="auto">
            <a:xfrm>
              <a:off x="6108701" y="2265363"/>
              <a:ext cx="679450" cy="787400"/>
            </a:xfrm>
            <a:custGeom>
              <a:avLst/>
              <a:gdLst>
                <a:gd name="T0" fmla="*/ 278 w 307"/>
                <a:gd name="T1" fmla="*/ 349 h 356"/>
                <a:gd name="T2" fmla="*/ 0 w 307"/>
                <a:gd name="T3" fmla="*/ 0 h 356"/>
                <a:gd name="T4" fmla="*/ 302 w 307"/>
                <a:gd name="T5" fmla="*/ 328 h 356"/>
                <a:gd name="T6" fmla="*/ 301 w 307"/>
                <a:gd name="T7" fmla="*/ 350 h 356"/>
                <a:gd name="T8" fmla="*/ 279 w 307"/>
                <a:gd name="T9" fmla="*/ 349 h 356"/>
                <a:gd name="T10" fmla="*/ 278 w 307"/>
                <a:gd name="T11" fmla="*/ 349 h 356"/>
              </a:gdLst>
              <a:ahLst/>
              <a:cxnLst>
                <a:cxn ang="0">
                  <a:pos x="T0" y="T1"/>
                </a:cxn>
                <a:cxn ang="0">
                  <a:pos x="T2" y="T3"/>
                </a:cxn>
                <a:cxn ang="0">
                  <a:pos x="T4" y="T5"/>
                </a:cxn>
                <a:cxn ang="0">
                  <a:pos x="T6" y="T7"/>
                </a:cxn>
                <a:cxn ang="0">
                  <a:pos x="T8" y="T9"/>
                </a:cxn>
                <a:cxn ang="0">
                  <a:pos x="T10" y="T11"/>
                </a:cxn>
              </a:cxnLst>
              <a:rect l="0" t="0" r="r" b="b"/>
              <a:pathLst>
                <a:path w="307" h="356">
                  <a:moveTo>
                    <a:pt x="278" y="349"/>
                  </a:moveTo>
                  <a:cubicBezTo>
                    <a:pt x="0" y="0"/>
                    <a:pt x="0" y="0"/>
                    <a:pt x="0" y="0"/>
                  </a:cubicBezTo>
                  <a:cubicBezTo>
                    <a:pt x="302" y="328"/>
                    <a:pt x="302" y="328"/>
                    <a:pt x="302" y="328"/>
                  </a:cubicBezTo>
                  <a:cubicBezTo>
                    <a:pt x="307" y="334"/>
                    <a:pt x="307" y="344"/>
                    <a:pt x="301" y="350"/>
                  </a:cubicBezTo>
                  <a:cubicBezTo>
                    <a:pt x="294" y="356"/>
                    <a:pt x="284" y="356"/>
                    <a:pt x="279" y="349"/>
                  </a:cubicBezTo>
                  <a:cubicBezTo>
                    <a:pt x="278" y="349"/>
                    <a:pt x="278" y="349"/>
                    <a:pt x="278" y="3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4"/>
            <p:cNvSpPr>
              <a:spLocks/>
            </p:cNvSpPr>
            <p:nvPr/>
          </p:nvSpPr>
          <p:spPr bwMode="auto">
            <a:xfrm>
              <a:off x="6108701" y="2265363"/>
              <a:ext cx="898525" cy="523875"/>
            </a:xfrm>
            <a:custGeom>
              <a:avLst/>
              <a:gdLst>
                <a:gd name="T0" fmla="*/ 380 w 406"/>
                <a:gd name="T1" fmla="*/ 232 h 237"/>
                <a:gd name="T2" fmla="*/ 0 w 406"/>
                <a:gd name="T3" fmla="*/ 0 h 237"/>
                <a:gd name="T4" fmla="*/ 395 w 406"/>
                <a:gd name="T5" fmla="*/ 205 h 237"/>
                <a:gd name="T6" fmla="*/ 402 w 406"/>
                <a:gd name="T7" fmla="*/ 226 h 237"/>
                <a:gd name="T8" fmla="*/ 381 w 406"/>
                <a:gd name="T9" fmla="*/ 233 h 237"/>
                <a:gd name="T10" fmla="*/ 380 w 406"/>
                <a:gd name="T11" fmla="*/ 232 h 237"/>
              </a:gdLst>
              <a:ahLst/>
              <a:cxnLst>
                <a:cxn ang="0">
                  <a:pos x="T0" y="T1"/>
                </a:cxn>
                <a:cxn ang="0">
                  <a:pos x="T2" y="T3"/>
                </a:cxn>
                <a:cxn ang="0">
                  <a:pos x="T4" y="T5"/>
                </a:cxn>
                <a:cxn ang="0">
                  <a:pos x="T6" y="T7"/>
                </a:cxn>
                <a:cxn ang="0">
                  <a:pos x="T8" y="T9"/>
                </a:cxn>
                <a:cxn ang="0">
                  <a:pos x="T10" y="T11"/>
                </a:cxn>
              </a:cxnLst>
              <a:rect l="0" t="0" r="r" b="b"/>
              <a:pathLst>
                <a:path w="406" h="237">
                  <a:moveTo>
                    <a:pt x="380" y="232"/>
                  </a:moveTo>
                  <a:cubicBezTo>
                    <a:pt x="0" y="0"/>
                    <a:pt x="0" y="0"/>
                    <a:pt x="0" y="0"/>
                  </a:cubicBezTo>
                  <a:cubicBezTo>
                    <a:pt x="395" y="205"/>
                    <a:pt x="395" y="205"/>
                    <a:pt x="395" y="205"/>
                  </a:cubicBezTo>
                  <a:cubicBezTo>
                    <a:pt x="403" y="209"/>
                    <a:pt x="406" y="218"/>
                    <a:pt x="402" y="226"/>
                  </a:cubicBezTo>
                  <a:cubicBezTo>
                    <a:pt x="398" y="234"/>
                    <a:pt x="389" y="237"/>
                    <a:pt x="381" y="233"/>
                  </a:cubicBezTo>
                  <a:cubicBezTo>
                    <a:pt x="381" y="233"/>
                    <a:pt x="380" y="233"/>
                    <a:pt x="380" y="23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75"/>
            <p:cNvSpPr>
              <a:spLocks/>
            </p:cNvSpPr>
            <p:nvPr/>
          </p:nvSpPr>
          <p:spPr bwMode="auto">
            <a:xfrm>
              <a:off x="6108701" y="2265363"/>
              <a:ext cx="1009650" cy="198438"/>
            </a:xfrm>
            <a:custGeom>
              <a:avLst/>
              <a:gdLst>
                <a:gd name="T0" fmla="*/ 437 w 456"/>
                <a:gd name="T1" fmla="*/ 88 h 90"/>
                <a:gd name="T2" fmla="*/ 0 w 456"/>
                <a:gd name="T3" fmla="*/ 0 h 90"/>
                <a:gd name="T4" fmla="*/ 442 w 456"/>
                <a:gd name="T5" fmla="*/ 57 h 90"/>
                <a:gd name="T6" fmla="*/ 455 w 456"/>
                <a:gd name="T7" fmla="*/ 75 h 90"/>
                <a:gd name="T8" fmla="*/ 438 w 456"/>
                <a:gd name="T9" fmla="*/ 88 h 90"/>
                <a:gd name="T10" fmla="*/ 437 w 456"/>
                <a:gd name="T11" fmla="*/ 88 h 90"/>
              </a:gdLst>
              <a:ahLst/>
              <a:cxnLst>
                <a:cxn ang="0">
                  <a:pos x="T0" y="T1"/>
                </a:cxn>
                <a:cxn ang="0">
                  <a:pos x="T2" y="T3"/>
                </a:cxn>
                <a:cxn ang="0">
                  <a:pos x="T4" y="T5"/>
                </a:cxn>
                <a:cxn ang="0">
                  <a:pos x="T6" y="T7"/>
                </a:cxn>
                <a:cxn ang="0">
                  <a:pos x="T8" y="T9"/>
                </a:cxn>
                <a:cxn ang="0">
                  <a:pos x="T10" y="T11"/>
                </a:cxn>
              </a:cxnLst>
              <a:rect l="0" t="0" r="r" b="b"/>
              <a:pathLst>
                <a:path w="456" h="90">
                  <a:moveTo>
                    <a:pt x="437" y="88"/>
                  </a:moveTo>
                  <a:cubicBezTo>
                    <a:pt x="0" y="0"/>
                    <a:pt x="0" y="0"/>
                    <a:pt x="0" y="0"/>
                  </a:cubicBezTo>
                  <a:cubicBezTo>
                    <a:pt x="442" y="57"/>
                    <a:pt x="442" y="57"/>
                    <a:pt x="442" y="57"/>
                  </a:cubicBezTo>
                  <a:cubicBezTo>
                    <a:pt x="450" y="58"/>
                    <a:pt x="456" y="66"/>
                    <a:pt x="455" y="75"/>
                  </a:cubicBezTo>
                  <a:cubicBezTo>
                    <a:pt x="454" y="83"/>
                    <a:pt x="446" y="90"/>
                    <a:pt x="438" y="88"/>
                  </a:cubicBezTo>
                  <a:cubicBezTo>
                    <a:pt x="437" y="88"/>
                    <a:pt x="437" y="88"/>
                    <a:pt x="437" y="8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76"/>
            <p:cNvSpPr>
              <a:spLocks/>
            </p:cNvSpPr>
            <p:nvPr/>
          </p:nvSpPr>
          <p:spPr bwMode="auto">
            <a:xfrm>
              <a:off x="6108701" y="2046288"/>
              <a:ext cx="1008063" cy="219075"/>
            </a:xfrm>
            <a:custGeom>
              <a:avLst/>
              <a:gdLst>
                <a:gd name="T0" fmla="*/ 440 w 455"/>
                <a:gd name="T1" fmla="*/ 33 h 99"/>
                <a:gd name="T2" fmla="*/ 0 w 455"/>
                <a:gd name="T3" fmla="*/ 99 h 99"/>
                <a:gd name="T4" fmla="*/ 434 w 455"/>
                <a:gd name="T5" fmla="*/ 2 h 99"/>
                <a:gd name="T6" fmla="*/ 453 w 455"/>
                <a:gd name="T7" fmla="*/ 14 h 99"/>
                <a:gd name="T8" fmla="*/ 441 w 455"/>
                <a:gd name="T9" fmla="*/ 32 h 99"/>
                <a:gd name="T10" fmla="*/ 440 w 455"/>
                <a:gd name="T11" fmla="*/ 33 h 99"/>
              </a:gdLst>
              <a:ahLst/>
              <a:cxnLst>
                <a:cxn ang="0">
                  <a:pos x="T0" y="T1"/>
                </a:cxn>
                <a:cxn ang="0">
                  <a:pos x="T2" y="T3"/>
                </a:cxn>
                <a:cxn ang="0">
                  <a:pos x="T4" y="T5"/>
                </a:cxn>
                <a:cxn ang="0">
                  <a:pos x="T6" y="T7"/>
                </a:cxn>
                <a:cxn ang="0">
                  <a:pos x="T8" y="T9"/>
                </a:cxn>
                <a:cxn ang="0">
                  <a:pos x="T10" y="T11"/>
                </a:cxn>
              </a:cxnLst>
              <a:rect l="0" t="0" r="r" b="b"/>
              <a:pathLst>
                <a:path w="455" h="99">
                  <a:moveTo>
                    <a:pt x="440" y="33"/>
                  </a:moveTo>
                  <a:cubicBezTo>
                    <a:pt x="0" y="99"/>
                    <a:pt x="0" y="99"/>
                    <a:pt x="0" y="99"/>
                  </a:cubicBezTo>
                  <a:cubicBezTo>
                    <a:pt x="434" y="2"/>
                    <a:pt x="434" y="2"/>
                    <a:pt x="434" y="2"/>
                  </a:cubicBezTo>
                  <a:cubicBezTo>
                    <a:pt x="443" y="0"/>
                    <a:pt x="451" y="5"/>
                    <a:pt x="453" y="14"/>
                  </a:cubicBezTo>
                  <a:cubicBezTo>
                    <a:pt x="455" y="22"/>
                    <a:pt x="450" y="30"/>
                    <a:pt x="441" y="32"/>
                  </a:cubicBezTo>
                  <a:cubicBezTo>
                    <a:pt x="441" y="32"/>
                    <a:pt x="441" y="32"/>
                    <a:pt x="440" y="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7"/>
            <p:cNvSpPr>
              <a:spLocks/>
            </p:cNvSpPr>
            <p:nvPr/>
          </p:nvSpPr>
          <p:spPr bwMode="auto">
            <a:xfrm>
              <a:off x="6108701" y="1722438"/>
              <a:ext cx="887413" cy="542925"/>
            </a:xfrm>
            <a:custGeom>
              <a:avLst/>
              <a:gdLst>
                <a:gd name="T0" fmla="*/ 391 w 401"/>
                <a:gd name="T1" fmla="*/ 32 h 245"/>
                <a:gd name="T2" fmla="*/ 0 w 401"/>
                <a:gd name="T3" fmla="*/ 245 h 245"/>
                <a:gd name="T4" fmla="*/ 375 w 401"/>
                <a:gd name="T5" fmla="*/ 5 h 245"/>
                <a:gd name="T6" fmla="*/ 396 w 401"/>
                <a:gd name="T7" fmla="*/ 10 h 245"/>
                <a:gd name="T8" fmla="*/ 392 w 401"/>
                <a:gd name="T9" fmla="*/ 31 h 245"/>
                <a:gd name="T10" fmla="*/ 391 w 401"/>
                <a:gd name="T11" fmla="*/ 32 h 245"/>
              </a:gdLst>
              <a:ahLst/>
              <a:cxnLst>
                <a:cxn ang="0">
                  <a:pos x="T0" y="T1"/>
                </a:cxn>
                <a:cxn ang="0">
                  <a:pos x="T2" y="T3"/>
                </a:cxn>
                <a:cxn ang="0">
                  <a:pos x="T4" y="T5"/>
                </a:cxn>
                <a:cxn ang="0">
                  <a:pos x="T6" y="T7"/>
                </a:cxn>
                <a:cxn ang="0">
                  <a:pos x="T8" y="T9"/>
                </a:cxn>
                <a:cxn ang="0">
                  <a:pos x="T10" y="T11"/>
                </a:cxn>
              </a:cxnLst>
              <a:rect l="0" t="0" r="r" b="b"/>
              <a:pathLst>
                <a:path w="401" h="245">
                  <a:moveTo>
                    <a:pt x="391" y="32"/>
                  </a:moveTo>
                  <a:cubicBezTo>
                    <a:pt x="0" y="245"/>
                    <a:pt x="0" y="245"/>
                    <a:pt x="0" y="245"/>
                  </a:cubicBezTo>
                  <a:cubicBezTo>
                    <a:pt x="375" y="5"/>
                    <a:pt x="375" y="5"/>
                    <a:pt x="375" y="5"/>
                  </a:cubicBezTo>
                  <a:cubicBezTo>
                    <a:pt x="382" y="0"/>
                    <a:pt x="392" y="2"/>
                    <a:pt x="396" y="10"/>
                  </a:cubicBezTo>
                  <a:cubicBezTo>
                    <a:pt x="401" y="17"/>
                    <a:pt x="399" y="27"/>
                    <a:pt x="392" y="31"/>
                  </a:cubicBezTo>
                  <a:cubicBezTo>
                    <a:pt x="391" y="31"/>
                    <a:pt x="391" y="32"/>
                    <a:pt x="391" y="3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8"/>
            <p:cNvSpPr>
              <a:spLocks/>
            </p:cNvSpPr>
            <p:nvPr/>
          </p:nvSpPr>
          <p:spPr bwMode="auto">
            <a:xfrm>
              <a:off x="6108701" y="1463675"/>
              <a:ext cx="663575" cy="801688"/>
            </a:xfrm>
            <a:custGeom>
              <a:avLst/>
              <a:gdLst>
                <a:gd name="T0" fmla="*/ 294 w 300"/>
                <a:gd name="T1" fmla="*/ 28 h 362"/>
                <a:gd name="T2" fmla="*/ 0 w 300"/>
                <a:gd name="T3" fmla="*/ 362 h 362"/>
                <a:gd name="T4" fmla="*/ 270 w 300"/>
                <a:gd name="T5" fmla="*/ 8 h 362"/>
                <a:gd name="T6" fmla="*/ 292 w 300"/>
                <a:gd name="T7" fmla="*/ 5 h 362"/>
                <a:gd name="T8" fmla="*/ 295 w 300"/>
                <a:gd name="T9" fmla="*/ 27 h 362"/>
                <a:gd name="T10" fmla="*/ 294 w 300"/>
                <a:gd name="T11" fmla="*/ 28 h 362"/>
              </a:gdLst>
              <a:ahLst/>
              <a:cxnLst>
                <a:cxn ang="0">
                  <a:pos x="T0" y="T1"/>
                </a:cxn>
                <a:cxn ang="0">
                  <a:pos x="T2" y="T3"/>
                </a:cxn>
                <a:cxn ang="0">
                  <a:pos x="T4" y="T5"/>
                </a:cxn>
                <a:cxn ang="0">
                  <a:pos x="T6" y="T7"/>
                </a:cxn>
                <a:cxn ang="0">
                  <a:pos x="T8" y="T9"/>
                </a:cxn>
                <a:cxn ang="0">
                  <a:pos x="T10" y="T11"/>
                </a:cxn>
              </a:cxnLst>
              <a:rect l="0" t="0" r="r" b="b"/>
              <a:pathLst>
                <a:path w="300" h="362">
                  <a:moveTo>
                    <a:pt x="294" y="28"/>
                  </a:moveTo>
                  <a:cubicBezTo>
                    <a:pt x="0" y="362"/>
                    <a:pt x="0" y="362"/>
                    <a:pt x="0" y="362"/>
                  </a:cubicBezTo>
                  <a:cubicBezTo>
                    <a:pt x="270" y="8"/>
                    <a:pt x="270" y="8"/>
                    <a:pt x="270" y="8"/>
                  </a:cubicBezTo>
                  <a:cubicBezTo>
                    <a:pt x="275" y="1"/>
                    <a:pt x="285" y="0"/>
                    <a:pt x="292" y="5"/>
                  </a:cubicBezTo>
                  <a:cubicBezTo>
                    <a:pt x="299" y="10"/>
                    <a:pt x="300" y="20"/>
                    <a:pt x="295" y="27"/>
                  </a:cubicBezTo>
                  <a:cubicBezTo>
                    <a:pt x="295" y="27"/>
                    <a:pt x="294" y="28"/>
                    <a:pt x="294"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79"/>
            <p:cNvSpPr>
              <a:spLocks/>
            </p:cNvSpPr>
            <p:nvPr/>
          </p:nvSpPr>
          <p:spPr bwMode="auto">
            <a:xfrm>
              <a:off x="6108701" y="1295400"/>
              <a:ext cx="365125" cy="969963"/>
            </a:xfrm>
            <a:custGeom>
              <a:avLst/>
              <a:gdLst>
                <a:gd name="T0" fmla="*/ 162 w 165"/>
                <a:gd name="T1" fmla="*/ 23 h 438"/>
                <a:gd name="T2" fmla="*/ 0 w 165"/>
                <a:gd name="T3" fmla="*/ 438 h 438"/>
                <a:gd name="T4" fmla="*/ 132 w 165"/>
                <a:gd name="T5" fmla="*/ 13 h 438"/>
                <a:gd name="T6" fmla="*/ 152 w 165"/>
                <a:gd name="T7" fmla="*/ 3 h 438"/>
                <a:gd name="T8" fmla="*/ 162 w 165"/>
                <a:gd name="T9" fmla="*/ 22 h 438"/>
                <a:gd name="T10" fmla="*/ 162 w 165"/>
                <a:gd name="T11" fmla="*/ 23 h 438"/>
              </a:gdLst>
              <a:ahLst/>
              <a:cxnLst>
                <a:cxn ang="0">
                  <a:pos x="T0" y="T1"/>
                </a:cxn>
                <a:cxn ang="0">
                  <a:pos x="T2" y="T3"/>
                </a:cxn>
                <a:cxn ang="0">
                  <a:pos x="T4" y="T5"/>
                </a:cxn>
                <a:cxn ang="0">
                  <a:pos x="T6" y="T7"/>
                </a:cxn>
                <a:cxn ang="0">
                  <a:pos x="T8" y="T9"/>
                </a:cxn>
                <a:cxn ang="0">
                  <a:pos x="T10" y="T11"/>
                </a:cxn>
              </a:cxnLst>
              <a:rect l="0" t="0" r="r" b="b"/>
              <a:pathLst>
                <a:path w="165" h="438">
                  <a:moveTo>
                    <a:pt x="162" y="23"/>
                  </a:moveTo>
                  <a:cubicBezTo>
                    <a:pt x="0" y="438"/>
                    <a:pt x="0" y="438"/>
                    <a:pt x="0" y="438"/>
                  </a:cubicBezTo>
                  <a:cubicBezTo>
                    <a:pt x="132" y="13"/>
                    <a:pt x="132" y="13"/>
                    <a:pt x="132" y="13"/>
                  </a:cubicBezTo>
                  <a:cubicBezTo>
                    <a:pt x="135" y="5"/>
                    <a:pt x="144" y="0"/>
                    <a:pt x="152" y="3"/>
                  </a:cubicBezTo>
                  <a:cubicBezTo>
                    <a:pt x="160" y="5"/>
                    <a:pt x="165" y="14"/>
                    <a:pt x="162" y="22"/>
                  </a:cubicBezTo>
                  <a:cubicBezTo>
                    <a:pt x="162" y="23"/>
                    <a:pt x="162" y="23"/>
                    <a:pt x="162" y="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0" name="Rectangle 79"/>
          <p:cNvSpPr/>
          <p:nvPr/>
        </p:nvSpPr>
        <p:spPr>
          <a:xfrm>
            <a:off x="6596315" y="2071429"/>
            <a:ext cx="2397791" cy="1569660"/>
          </a:xfrm>
          <a:prstGeom prst="rect">
            <a:avLst/>
          </a:prstGeom>
        </p:spPr>
        <p:txBody>
          <a:bodyPr wrap="square">
            <a:spAutoFit/>
          </a:bodyPr>
          <a:lstStyle/>
          <a:p>
            <a:r>
              <a:rPr lang="en-US" sz="1600" b="1" i="1" dirty="0">
                <a:latin typeface="Arial" panose="020B0604020202020204" pitchFamily="34" charset="0"/>
                <a:cs typeface="Arial" panose="020B0604020202020204" pitchFamily="34" charset="0"/>
              </a:rPr>
              <a:t>Agricultural </a:t>
            </a:r>
            <a:r>
              <a:rPr lang="en-US" sz="1600" b="1" i="1" dirty="0" smtClean="0">
                <a:latin typeface="Arial" panose="020B0604020202020204" pitchFamily="34" charset="0"/>
                <a:cs typeface="Arial" panose="020B0604020202020204" pitchFamily="34" charset="0"/>
              </a:rPr>
              <a:t>materials: </a:t>
            </a:r>
            <a:r>
              <a:rPr lang="en-US" sz="1600" i="1" dirty="0">
                <a:latin typeface="Arial" panose="020B0604020202020204" pitchFamily="34" charset="0"/>
                <a:cs typeface="Arial" panose="020B0604020202020204" pitchFamily="34" charset="0"/>
              </a:rPr>
              <a:t>trading organic fertilizers, micro-organic fertilizers and rice seeds in the direction of clean agriculture</a:t>
            </a:r>
          </a:p>
        </p:txBody>
      </p:sp>
      <p:sp>
        <p:nvSpPr>
          <p:cNvPr id="81" name="Rectangle 80"/>
          <p:cNvSpPr/>
          <p:nvPr/>
        </p:nvSpPr>
        <p:spPr>
          <a:xfrm>
            <a:off x="251520" y="865496"/>
            <a:ext cx="2272026" cy="1815882"/>
          </a:xfrm>
          <a:prstGeom prst="rect">
            <a:avLst/>
          </a:prstGeom>
        </p:spPr>
        <p:txBody>
          <a:bodyPr wrap="square">
            <a:spAutoFit/>
          </a:bodyPr>
          <a:lstStyle/>
          <a:p>
            <a:r>
              <a:rPr lang="en-US" sz="1600" b="1" i="1" dirty="0" smtClean="0">
                <a:latin typeface="Arial" panose="020B0604020202020204" pitchFamily="34" charset="0"/>
                <a:cs typeface="Arial" panose="020B0604020202020204" pitchFamily="34" charset="0"/>
              </a:rPr>
              <a:t>Trusted production and trading of rice</a:t>
            </a:r>
            <a:r>
              <a:rPr lang="en-US" sz="1600" b="1" i="1" dirty="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Connect with farmers </a:t>
            </a:r>
            <a:r>
              <a:rPr lang="en-US" sz="1600" i="1" dirty="0">
                <a:latin typeface="Arial" panose="020B0604020202020204" pitchFamily="34" charset="0"/>
                <a:cs typeface="Arial" panose="020B0604020202020204" pitchFamily="34" charset="0"/>
              </a:rPr>
              <a:t>to </a:t>
            </a:r>
            <a:r>
              <a:rPr lang="en-US" sz="1600" i="1" dirty="0" smtClean="0">
                <a:latin typeface="Arial" panose="020B0604020202020204" pitchFamily="34" charset="0"/>
                <a:cs typeface="Arial" panose="020B0604020202020204" pitchFamily="34" charset="0"/>
              </a:rPr>
              <a:t>produce rice that meet European </a:t>
            </a:r>
            <a:r>
              <a:rPr lang="en-US" sz="1600" i="1" dirty="0">
                <a:latin typeface="Arial" panose="020B0604020202020204" pitchFamily="34" charset="0"/>
                <a:cs typeface="Arial" panose="020B0604020202020204" pitchFamily="34" charset="0"/>
              </a:rPr>
              <a:t>quality standards; organic rice</a:t>
            </a:r>
            <a:r>
              <a:rPr lang="en-US" sz="1600" i="1" dirty="0" smtClean="0">
                <a:latin typeface="Arial" panose="020B0604020202020204" pitchFamily="34" charset="0"/>
                <a:cs typeface="Arial" panose="020B0604020202020204" pitchFamily="34" charset="0"/>
              </a:rPr>
              <a:t>,…</a:t>
            </a:r>
            <a:endParaRPr lang="en-US" sz="1600" i="1" dirty="0">
              <a:latin typeface="Arial" panose="020B0604020202020204" pitchFamily="34" charset="0"/>
              <a:cs typeface="Arial" panose="020B0604020202020204" pitchFamily="34" charset="0"/>
            </a:endParaRPr>
          </a:p>
        </p:txBody>
      </p:sp>
      <p:sp>
        <p:nvSpPr>
          <p:cNvPr id="82" name="Rectangle 81"/>
          <p:cNvSpPr/>
          <p:nvPr/>
        </p:nvSpPr>
        <p:spPr>
          <a:xfrm>
            <a:off x="493296" y="3284693"/>
            <a:ext cx="2284434" cy="1323439"/>
          </a:xfrm>
          <a:prstGeom prst="rect">
            <a:avLst/>
          </a:prstGeom>
        </p:spPr>
        <p:txBody>
          <a:bodyPr wrap="square">
            <a:spAutoFit/>
          </a:bodyPr>
          <a:lstStyle/>
          <a:p>
            <a:r>
              <a:rPr lang="en-US" sz="1600" b="1" i="1" dirty="0" smtClean="0">
                <a:latin typeface="Arial" panose="020B0604020202020204" pitchFamily="34" charset="0"/>
                <a:cs typeface="Arial" panose="020B0604020202020204" pitchFamily="34" charset="0"/>
              </a:rPr>
              <a:t>Trading services:</a:t>
            </a:r>
            <a:r>
              <a:rPr lang="en-US" sz="1600" i="1" dirty="0">
                <a:latin typeface="Arial" panose="020B0604020202020204" pitchFamily="34" charset="0"/>
                <a:cs typeface="Arial" panose="020B0604020202020204" pitchFamily="34" charset="0"/>
              </a:rPr>
              <a:t> trading in automobiles, </a:t>
            </a:r>
            <a:r>
              <a:rPr lang="en-US" sz="1600" i="1" dirty="0" smtClean="0">
                <a:latin typeface="Arial" panose="020B0604020202020204" pitchFamily="34" charset="0"/>
                <a:cs typeface="Arial" panose="020B0604020202020204" pitchFamily="34" charset="0"/>
              </a:rPr>
              <a:t>motorcycles </a:t>
            </a:r>
            <a:r>
              <a:rPr lang="en-US" sz="1600" i="1" dirty="0">
                <a:latin typeface="Arial" panose="020B0604020202020204" pitchFamily="34" charset="0"/>
                <a:cs typeface="Arial" panose="020B0604020202020204" pitchFamily="34" charset="0"/>
              </a:rPr>
              <a:t>and spare parts in An </a:t>
            </a:r>
            <a:r>
              <a:rPr lang="en-US" sz="1600" i="1" dirty="0">
                <a:latin typeface="Arial" panose="020B0604020202020204" pitchFamily="34" charset="0"/>
                <a:cs typeface="Arial" panose="020B0604020202020204" pitchFamily="34" charset="0"/>
              </a:rPr>
              <a:t>Giang</a:t>
            </a:r>
            <a:r>
              <a:rPr lang="en-US" sz="1600" i="1" dirty="0">
                <a:latin typeface="Arial" panose="020B0604020202020204" pitchFamily="34" charset="0"/>
                <a:cs typeface="Arial" panose="020B0604020202020204" pitchFamily="34" charset="0"/>
              </a:rPr>
              <a:t> and neighboring provinces</a:t>
            </a:r>
          </a:p>
        </p:txBody>
      </p:sp>
    </p:spTree>
    <p:extLst>
      <p:ext uri="{BB962C8B-B14F-4D97-AF65-F5344CB8AC3E}">
        <p14:creationId xmlns:p14="http://schemas.microsoft.com/office/powerpoint/2010/main" val="4157052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a:solidFill>
                  <a:srgbClr val="077E3F"/>
                </a:solidFill>
                <a:latin typeface="Arial" panose="020B0604020202020204" pitchFamily="34" charset="0"/>
                <a:cs typeface="Arial" panose="020B0604020202020204" pitchFamily="34" charset="0"/>
              </a:rPr>
              <a:t>Main business </a:t>
            </a:r>
            <a:r>
              <a:rPr lang="en-US" sz="3200" b="1" dirty="0" smtClean="0">
                <a:solidFill>
                  <a:srgbClr val="077E3F"/>
                </a:solidFill>
                <a:latin typeface="Arial" panose="020B0604020202020204" pitchFamily="34" charset="0"/>
                <a:cs typeface="Arial" panose="020B0604020202020204" pitchFamily="34" charset="0"/>
              </a:rPr>
              <a:t>of </a:t>
            </a:r>
            <a:r>
              <a:rPr lang="en-US" sz="3200" b="1" dirty="0">
                <a:solidFill>
                  <a:srgbClr val="077E3F"/>
                </a:solidFill>
                <a:latin typeface="Arial" panose="020B0604020202020204" pitchFamily="34" charset="0"/>
                <a:cs typeface="Arial" panose="020B0604020202020204" pitchFamily="34" charset="0"/>
              </a:rPr>
              <a:t>Subsidiaries</a:t>
            </a:r>
            <a:endParaRPr lang="en-US" sz="3200" b="1" dirty="0">
              <a:solidFill>
                <a:srgbClr val="077E3F"/>
              </a:solidFill>
            </a:endParaRPr>
          </a:p>
        </p:txBody>
      </p:sp>
      <p:graphicFrame>
        <p:nvGraphicFramePr>
          <p:cNvPr id="5" name="Chart 4"/>
          <p:cNvGraphicFramePr/>
          <p:nvPr>
            <p:extLst>
              <p:ext uri="{D42A27DB-BD31-4B8C-83A1-F6EECF244321}">
                <p14:modId xmlns:p14="http://schemas.microsoft.com/office/powerpoint/2010/main" val="3539784408"/>
              </p:ext>
            </p:extLst>
          </p:nvPr>
        </p:nvGraphicFramePr>
        <p:xfrm>
          <a:off x="3479056" y="1196991"/>
          <a:ext cx="948928" cy="1089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418588823"/>
              </p:ext>
            </p:extLst>
          </p:nvPr>
        </p:nvGraphicFramePr>
        <p:xfrm>
          <a:off x="3450128" y="2130797"/>
          <a:ext cx="948928" cy="108902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3879" y="1356783"/>
            <a:ext cx="3540132" cy="769441"/>
          </a:xfrm>
          <a:prstGeom prst="rect">
            <a:avLst/>
          </a:prstGeom>
        </p:spPr>
        <p:txBody>
          <a:bodyPr wrap="square">
            <a:spAutoFit/>
          </a:bodyPr>
          <a:lstStyle/>
          <a:p>
            <a:pPr algn="r"/>
            <a:r>
              <a:rPr lang="en-US" sz="2200" b="1" dirty="0">
                <a:solidFill>
                  <a:schemeClr val="tx1">
                    <a:lumMod val="75000"/>
                    <a:lumOff val="25000"/>
                  </a:schemeClr>
                </a:solidFill>
                <a:latin typeface="Arial" panose="020B0604020202020204" pitchFamily="34" charset="0"/>
                <a:cs typeface="Arial" panose="020B0604020202020204" pitchFamily="34" charset="0"/>
              </a:rPr>
              <a:t>Rice Industry</a:t>
            </a:r>
          </a:p>
          <a:p>
            <a:pPr algn="r"/>
            <a:r>
              <a:rPr lang="en-US" sz="2200" b="1" dirty="0">
                <a:solidFill>
                  <a:schemeClr val="tx1">
                    <a:lumMod val="75000"/>
                    <a:lumOff val="25000"/>
                  </a:schemeClr>
                </a:solidFill>
                <a:latin typeface="Arial" panose="020B0604020202020204" pitchFamily="34" charset="0"/>
                <a:cs typeface="Arial" panose="020B0604020202020204" pitchFamily="34" charset="0"/>
              </a:rPr>
              <a:t>Angimex</a:t>
            </a:r>
            <a:r>
              <a:rPr lang="en-US" sz="2200" b="1" dirty="0">
                <a:solidFill>
                  <a:schemeClr val="tx1">
                    <a:lumMod val="75000"/>
                    <a:lumOff val="25000"/>
                  </a:schemeClr>
                </a:solidFill>
                <a:latin typeface="Arial" panose="020B0604020202020204" pitchFamily="34" charset="0"/>
                <a:cs typeface="Arial" panose="020B0604020202020204" pitchFamily="34" charset="0"/>
              </a:rPr>
              <a:t> </a:t>
            </a:r>
            <a:r>
              <a:rPr lang="en-US" sz="2200" b="1">
                <a:solidFill>
                  <a:schemeClr val="tx1">
                    <a:lumMod val="75000"/>
                    <a:lumOff val="25000"/>
                  </a:schemeClr>
                </a:solidFill>
                <a:latin typeface="Arial" panose="020B0604020202020204" pitchFamily="34" charset="0"/>
                <a:cs typeface="Arial" panose="020B0604020202020204" pitchFamily="34" charset="0"/>
              </a:rPr>
              <a:t>Food </a:t>
            </a:r>
            <a:r>
              <a:rPr lang="en-US" sz="2200" b="1" smtClean="0">
                <a:solidFill>
                  <a:schemeClr val="tx1">
                    <a:lumMod val="75000"/>
                    <a:lumOff val="25000"/>
                  </a:schemeClr>
                </a:solidFill>
                <a:latin typeface="Arial" panose="020B0604020202020204" pitchFamily="34" charset="0"/>
                <a:cs typeface="Arial" panose="020B0604020202020204" pitchFamily="34" charset="0"/>
              </a:rPr>
              <a:t>Co Ltd.,</a:t>
            </a:r>
            <a:endParaRPr lang="en-US" sz="2200" b="1"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Rectangle 7"/>
          <p:cNvSpPr/>
          <p:nvPr/>
        </p:nvSpPr>
        <p:spPr>
          <a:xfrm>
            <a:off x="4457763" y="2355989"/>
            <a:ext cx="4079430" cy="769441"/>
          </a:xfrm>
          <a:prstGeom prst="rect">
            <a:avLst/>
          </a:prstGeom>
        </p:spPr>
        <p:txBody>
          <a:bodyPr wrap="square">
            <a:spAutoFit/>
          </a:bodyPr>
          <a:lstStyle/>
          <a:p>
            <a:r>
              <a:rPr lang="en-US" sz="2200" b="1" dirty="0" smtClean="0">
                <a:solidFill>
                  <a:schemeClr val="tx1">
                    <a:lumMod val="75000"/>
                    <a:lumOff val="25000"/>
                  </a:schemeClr>
                </a:solidFill>
                <a:latin typeface="Arial" panose="020B0604020202020204" pitchFamily="34" charset="0"/>
                <a:cs typeface="Arial" panose="020B0604020202020204" pitchFamily="34" charset="0"/>
              </a:rPr>
              <a:t>Trade </a:t>
            </a:r>
            <a:r>
              <a:rPr lang="en-US" sz="2200" b="1" dirty="0">
                <a:solidFill>
                  <a:schemeClr val="tx1">
                    <a:lumMod val="75000"/>
                    <a:lumOff val="25000"/>
                  </a:schemeClr>
                </a:solidFill>
                <a:latin typeface="Arial" panose="020B0604020202020204" pitchFamily="34" charset="0"/>
                <a:cs typeface="Arial" panose="020B0604020202020204" pitchFamily="34" charset="0"/>
              </a:rPr>
              <a:t>- Service</a:t>
            </a:r>
          </a:p>
          <a:p>
            <a:r>
              <a:rPr lang="en-US" sz="2200" b="1" dirty="0">
                <a:solidFill>
                  <a:schemeClr val="tx1">
                    <a:lumMod val="75000"/>
                    <a:lumOff val="25000"/>
                  </a:schemeClr>
                </a:solidFill>
                <a:latin typeface="Arial" panose="020B0604020202020204" pitchFamily="34" charset="0"/>
                <a:cs typeface="Arial" panose="020B0604020202020204" pitchFamily="34" charset="0"/>
              </a:rPr>
              <a:t>Angimex</a:t>
            </a:r>
            <a:r>
              <a:rPr lang="en-US" sz="2200" b="1" dirty="0">
                <a:solidFill>
                  <a:schemeClr val="tx1">
                    <a:lumMod val="75000"/>
                    <a:lumOff val="25000"/>
                  </a:schemeClr>
                </a:solidFill>
                <a:latin typeface="Arial" panose="020B0604020202020204" pitchFamily="34" charset="0"/>
                <a:cs typeface="Arial" panose="020B0604020202020204" pitchFamily="34" charset="0"/>
              </a:rPr>
              <a:t> </a:t>
            </a:r>
            <a:r>
              <a:rPr lang="en-US" sz="2200" b="1" smtClean="0">
                <a:solidFill>
                  <a:schemeClr val="tx1">
                    <a:lumMod val="75000"/>
                    <a:lumOff val="25000"/>
                  </a:schemeClr>
                </a:solidFill>
                <a:latin typeface="Arial" panose="020B0604020202020204" pitchFamily="34" charset="0"/>
                <a:cs typeface="Arial" panose="020B0604020202020204" pitchFamily="34" charset="0"/>
              </a:rPr>
              <a:t>Furious </a:t>
            </a:r>
            <a:r>
              <a:rPr lang="en-US" sz="2200" b="1" smtClean="0">
                <a:solidFill>
                  <a:schemeClr val="tx1">
                    <a:lumMod val="75000"/>
                    <a:lumOff val="25000"/>
                  </a:schemeClr>
                </a:solidFill>
                <a:latin typeface="Arial" panose="020B0604020202020204" pitchFamily="34" charset="0"/>
                <a:cs typeface="Arial" panose="020B0604020202020204" pitchFamily="34" charset="0"/>
              </a:rPr>
              <a:t>Co Ltd.,</a:t>
            </a:r>
            <a:endParaRPr lang="en-US" sz="2200" b="1" dirty="0" smtClean="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1831894218"/>
              </p:ext>
            </p:extLst>
          </p:nvPr>
        </p:nvGraphicFramePr>
        <p:xfrm>
          <a:off x="3450128" y="3145613"/>
          <a:ext cx="948928" cy="108902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467544" y="3370806"/>
            <a:ext cx="3096467" cy="769441"/>
          </a:xfrm>
          <a:prstGeom prst="rect">
            <a:avLst/>
          </a:prstGeom>
        </p:spPr>
        <p:txBody>
          <a:bodyPr wrap="square">
            <a:spAutoFit/>
          </a:bodyPr>
          <a:lstStyle/>
          <a:p>
            <a:pPr algn="r"/>
            <a:r>
              <a:rPr lang="en-US" sz="2200" b="1" dirty="0">
                <a:solidFill>
                  <a:schemeClr val="tx1">
                    <a:lumMod val="75000"/>
                    <a:lumOff val="25000"/>
                  </a:schemeClr>
                </a:solidFill>
                <a:latin typeface="Arial" panose="020B0604020202020204" pitchFamily="34" charset="0"/>
                <a:cs typeface="Arial" panose="020B0604020202020204" pitchFamily="34" charset="0"/>
              </a:rPr>
              <a:t>Agriculture Materials </a:t>
            </a:r>
            <a:endParaRPr lang="en-US" sz="2200" b="1" dirty="0" smtClean="0">
              <a:solidFill>
                <a:schemeClr val="tx1">
                  <a:lumMod val="75000"/>
                  <a:lumOff val="25000"/>
                </a:schemeClr>
              </a:solidFill>
              <a:latin typeface="Arial" panose="020B0604020202020204" pitchFamily="34" charset="0"/>
              <a:cs typeface="Arial" panose="020B0604020202020204" pitchFamily="34" charset="0"/>
            </a:endParaRPr>
          </a:p>
          <a:p>
            <a:pPr algn="r"/>
            <a:r>
              <a:rPr lang="en-US" sz="2200" b="1" smtClean="0">
                <a:solidFill>
                  <a:schemeClr val="tx1">
                    <a:lumMod val="75000"/>
                    <a:lumOff val="25000"/>
                  </a:schemeClr>
                </a:solidFill>
                <a:latin typeface="Arial" panose="020B0604020202020204" pitchFamily="34" charset="0"/>
                <a:cs typeface="Arial" panose="020B0604020202020204" pitchFamily="34" charset="0"/>
              </a:rPr>
              <a:t>Dasco</a:t>
            </a:r>
            <a:r>
              <a:rPr lang="en-US" sz="2200" b="1" smtClean="0">
                <a:solidFill>
                  <a:schemeClr val="tx1">
                    <a:lumMod val="75000"/>
                    <a:lumOff val="25000"/>
                  </a:schemeClr>
                </a:solidFill>
                <a:latin typeface="Arial" panose="020B0604020202020204" pitchFamily="34" charset="0"/>
                <a:cs typeface="Arial" panose="020B0604020202020204" pitchFamily="34" charset="0"/>
              </a:rPr>
              <a:t> </a:t>
            </a:r>
            <a:r>
              <a:rPr lang="en-US" sz="2200" b="1" smtClean="0">
                <a:solidFill>
                  <a:schemeClr val="tx1">
                    <a:lumMod val="75000"/>
                    <a:lumOff val="25000"/>
                  </a:schemeClr>
                </a:solidFill>
                <a:latin typeface="Arial" panose="020B0604020202020204" pitchFamily="34" charset="0"/>
                <a:cs typeface="Arial" panose="020B0604020202020204" pitchFamily="34" charset="0"/>
              </a:rPr>
              <a:t>Co Ltd.,</a:t>
            </a:r>
            <a:endParaRPr lang="en-US" sz="2200" b="1"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angle 10"/>
          <p:cNvSpPr/>
          <p:nvPr/>
        </p:nvSpPr>
        <p:spPr>
          <a:xfrm>
            <a:off x="3634308" y="1479894"/>
            <a:ext cx="638424" cy="523220"/>
          </a:xfrm>
          <a:prstGeom prst="rect">
            <a:avLst/>
          </a:prstGeom>
        </p:spPr>
        <p:txBody>
          <a:bodyPr wrap="square">
            <a:spAutoFit/>
          </a:bodyPr>
          <a:lstStyle/>
          <a:p>
            <a:pPr algn="ctr"/>
            <a:r>
              <a:rPr lang="en-US" sz="2800" spc="-150" dirty="0" smtClean="0">
                <a:solidFill>
                  <a:schemeClr val="tx1">
                    <a:lumMod val="75000"/>
                    <a:lumOff val="25000"/>
                  </a:schemeClr>
                </a:solidFill>
                <a:latin typeface="Arial" panose="020B0604020202020204" pitchFamily="34" charset="0"/>
                <a:cs typeface="Arial" panose="020B0604020202020204" pitchFamily="34" charset="0"/>
              </a:rPr>
              <a:t>1</a:t>
            </a:r>
            <a:endParaRPr lang="en-US" sz="2800" baseline="30000" dirty="0"/>
          </a:p>
        </p:txBody>
      </p:sp>
      <p:sp>
        <p:nvSpPr>
          <p:cNvPr id="12" name="Rectangle 11"/>
          <p:cNvSpPr/>
          <p:nvPr/>
        </p:nvSpPr>
        <p:spPr>
          <a:xfrm>
            <a:off x="3605380" y="2479100"/>
            <a:ext cx="638424" cy="523220"/>
          </a:xfrm>
          <a:prstGeom prst="rect">
            <a:avLst/>
          </a:prstGeom>
        </p:spPr>
        <p:txBody>
          <a:bodyPr wrap="square">
            <a:spAutoFit/>
          </a:bodyPr>
          <a:lstStyle/>
          <a:p>
            <a:pPr algn="ctr"/>
            <a:r>
              <a:rPr lang="en-US" sz="2800" spc="-150" dirty="0" smtClean="0">
                <a:solidFill>
                  <a:schemeClr val="tx1">
                    <a:lumMod val="75000"/>
                    <a:lumOff val="25000"/>
                  </a:schemeClr>
                </a:solidFill>
                <a:latin typeface="Arial" panose="020B0604020202020204" pitchFamily="34" charset="0"/>
                <a:cs typeface="Arial" panose="020B0604020202020204" pitchFamily="34" charset="0"/>
              </a:rPr>
              <a:t>2</a:t>
            </a:r>
            <a:endParaRPr lang="en-US" sz="2800" baseline="30000" dirty="0"/>
          </a:p>
        </p:txBody>
      </p:sp>
      <p:sp>
        <p:nvSpPr>
          <p:cNvPr id="13" name="Rectangle 12"/>
          <p:cNvSpPr/>
          <p:nvPr/>
        </p:nvSpPr>
        <p:spPr>
          <a:xfrm>
            <a:off x="3625376" y="3493917"/>
            <a:ext cx="638424" cy="523220"/>
          </a:xfrm>
          <a:prstGeom prst="rect">
            <a:avLst/>
          </a:prstGeom>
        </p:spPr>
        <p:txBody>
          <a:bodyPr wrap="square">
            <a:spAutoFit/>
          </a:bodyPr>
          <a:lstStyle/>
          <a:p>
            <a:pPr algn="ctr"/>
            <a:r>
              <a:rPr lang="en-US" sz="2800" spc="-150" dirty="0" smtClean="0">
                <a:solidFill>
                  <a:schemeClr val="tx1">
                    <a:lumMod val="75000"/>
                    <a:lumOff val="25000"/>
                  </a:schemeClr>
                </a:solidFill>
                <a:latin typeface="Arial" panose="020B0604020202020204" pitchFamily="34" charset="0"/>
                <a:cs typeface="Arial" panose="020B0604020202020204" pitchFamily="34" charset="0"/>
              </a:rPr>
              <a:t>3</a:t>
            </a:r>
            <a:endParaRPr lang="en-US" sz="2800" baseline="30000" dirty="0"/>
          </a:p>
        </p:txBody>
      </p:sp>
    </p:spTree>
    <p:extLst>
      <p:ext uri="{BB962C8B-B14F-4D97-AF65-F5344CB8AC3E}">
        <p14:creationId xmlns:p14="http://schemas.microsoft.com/office/powerpoint/2010/main" val="2850295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53797439"/>
              </p:ext>
            </p:extLst>
          </p:nvPr>
        </p:nvGraphicFramePr>
        <p:xfrm>
          <a:off x="179512" y="339502"/>
          <a:ext cx="74888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5114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918901141"/>
              </p:ext>
            </p:extLst>
          </p:nvPr>
        </p:nvGraphicFramePr>
        <p:xfrm>
          <a:off x="470858" y="1015904"/>
          <a:ext cx="1256634" cy="20829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2603702983"/>
              </p:ext>
            </p:extLst>
          </p:nvPr>
        </p:nvGraphicFramePr>
        <p:xfrm>
          <a:off x="470858" y="2173748"/>
          <a:ext cx="1256634" cy="208299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717385" y="1911147"/>
            <a:ext cx="2022279" cy="346249"/>
          </a:xfrm>
          <a:prstGeom prst="rect">
            <a:avLst/>
          </a:prstGeom>
        </p:spPr>
        <p:txBody>
          <a:bodyPr wrap="square" lIns="68580" tIns="34290" rIns="68580" bIns="34290">
            <a:spAutoFit/>
          </a:bodyPr>
          <a:lstStyle/>
          <a:p>
            <a:r>
              <a:rPr lang="en-US" spc="-113" dirty="0" smtClean="0">
                <a:solidFill>
                  <a:schemeClr val="tx1">
                    <a:lumMod val="75000"/>
                    <a:lumOff val="25000"/>
                  </a:schemeClr>
                </a:solidFill>
                <a:latin typeface="Arial" panose="020B0604020202020204" pitchFamily="34" charset="0"/>
                <a:cs typeface="Arial" panose="020B0604020202020204" pitchFamily="34" charset="0"/>
              </a:rPr>
              <a:t>Export</a:t>
            </a:r>
            <a:endParaRPr lang="en-US" spc="-11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Rectangle 12"/>
          <p:cNvSpPr/>
          <p:nvPr/>
        </p:nvSpPr>
        <p:spPr>
          <a:xfrm>
            <a:off x="1717385" y="3040193"/>
            <a:ext cx="3012624" cy="346249"/>
          </a:xfrm>
          <a:prstGeom prst="rect">
            <a:avLst/>
          </a:prstGeom>
        </p:spPr>
        <p:txBody>
          <a:bodyPr wrap="square" lIns="68580" tIns="34290" rIns="68580" bIns="34290">
            <a:spAutoFit/>
          </a:bodyPr>
          <a:lstStyle/>
          <a:p>
            <a:r>
              <a:rPr lang="en-US" spc="-113" dirty="0" smtClean="0">
                <a:solidFill>
                  <a:schemeClr val="tx1">
                    <a:lumMod val="75000"/>
                    <a:lumOff val="25000"/>
                  </a:schemeClr>
                </a:solidFill>
                <a:latin typeface="Arial" panose="020B0604020202020204" pitchFamily="34" charset="0"/>
                <a:cs typeface="Arial" panose="020B0604020202020204" pitchFamily="34" charset="0"/>
              </a:rPr>
              <a:t>Domestic</a:t>
            </a:r>
            <a:endParaRPr lang="en-US" spc="-11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Rectangle 17"/>
          <p:cNvSpPr/>
          <p:nvPr/>
        </p:nvSpPr>
        <p:spPr>
          <a:xfrm>
            <a:off x="676453" y="1841897"/>
            <a:ext cx="845444" cy="484748"/>
          </a:xfrm>
          <a:prstGeom prst="rect">
            <a:avLst/>
          </a:prstGeom>
        </p:spPr>
        <p:txBody>
          <a:bodyPr wrap="square" lIns="68580" tIns="34290" rIns="68580" bIns="34290">
            <a:spAutoFit/>
          </a:bodyPr>
          <a:lstStyle/>
          <a:p>
            <a:pPr algn="ctr"/>
            <a:r>
              <a:rPr lang="en-US" sz="2700" spc="-113" dirty="0">
                <a:solidFill>
                  <a:schemeClr val="tx1">
                    <a:lumMod val="75000"/>
                    <a:lumOff val="25000"/>
                  </a:schemeClr>
                </a:solidFill>
                <a:latin typeface="Arial" panose="020B0604020202020204" pitchFamily="34" charset="0"/>
                <a:cs typeface="Arial" panose="020B0604020202020204" pitchFamily="34" charset="0"/>
              </a:rPr>
              <a:t>1</a:t>
            </a:r>
            <a:endParaRPr lang="en-US" sz="2700" baseline="30000" dirty="0"/>
          </a:p>
        </p:txBody>
      </p:sp>
      <p:sp>
        <p:nvSpPr>
          <p:cNvPr id="19" name="Rectangle 18"/>
          <p:cNvSpPr/>
          <p:nvPr/>
        </p:nvSpPr>
        <p:spPr>
          <a:xfrm>
            <a:off x="676453" y="2970943"/>
            <a:ext cx="845444" cy="484748"/>
          </a:xfrm>
          <a:prstGeom prst="rect">
            <a:avLst/>
          </a:prstGeom>
        </p:spPr>
        <p:txBody>
          <a:bodyPr wrap="square" lIns="68580" tIns="34290" rIns="68580" bIns="34290">
            <a:spAutoFit/>
          </a:bodyPr>
          <a:lstStyle/>
          <a:p>
            <a:pPr algn="ctr"/>
            <a:r>
              <a:rPr lang="en-US" sz="2700" spc="-113" dirty="0">
                <a:solidFill>
                  <a:schemeClr val="tx1">
                    <a:lumMod val="75000"/>
                    <a:lumOff val="25000"/>
                  </a:schemeClr>
                </a:solidFill>
                <a:latin typeface="Arial" panose="020B0604020202020204" pitchFamily="34" charset="0"/>
                <a:cs typeface="Arial" panose="020B0604020202020204" pitchFamily="34" charset="0"/>
              </a:rPr>
              <a:t>2</a:t>
            </a:r>
            <a:endParaRPr lang="en-US" sz="2700" baseline="30000" dirty="0"/>
          </a:p>
        </p:txBody>
      </p:sp>
      <p:sp>
        <p:nvSpPr>
          <p:cNvPr id="22" name="Rectangle 21"/>
          <p:cNvSpPr/>
          <p:nvPr/>
        </p:nvSpPr>
        <p:spPr>
          <a:xfrm>
            <a:off x="0" y="25207"/>
            <a:ext cx="4961965" cy="440237"/>
          </a:xfrm>
          <a:prstGeom prst="rect">
            <a:avLst/>
          </a:prstGeom>
          <a:solidFill>
            <a:srgbClr val="EEA72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00B0F0"/>
              </a:solidFill>
            </a:endParaRPr>
          </a:p>
        </p:txBody>
      </p:sp>
      <p:sp>
        <p:nvSpPr>
          <p:cNvPr id="23" name="TextBox 22"/>
          <p:cNvSpPr txBox="1"/>
          <p:nvPr/>
        </p:nvSpPr>
        <p:spPr>
          <a:xfrm>
            <a:off x="396091" y="-11804"/>
            <a:ext cx="4210050" cy="530915"/>
          </a:xfrm>
          <a:prstGeom prst="rect">
            <a:avLst/>
          </a:prstGeom>
          <a:noFill/>
        </p:spPr>
        <p:txBody>
          <a:bodyPr wrap="square" lIns="68580" tIns="34290" rIns="68580" bIns="34290" rtlCol="0">
            <a:spAutoFit/>
          </a:bodyPr>
          <a:lstStyle/>
          <a:p>
            <a:r>
              <a:rPr lang="en-US" sz="3000" spc="-225" dirty="0" smtClean="0">
                <a:solidFill>
                  <a:schemeClr val="bg1"/>
                </a:solidFill>
                <a:latin typeface="Arial" panose="020B0604020202020204" pitchFamily="34" charset="0"/>
                <a:cs typeface="Arial" panose="020B0604020202020204" pitchFamily="34" charset="0"/>
              </a:rPr>
              <a:t>Rice Industry</a:t>
            </a:r>
            <a:endParaRPr lang="en-US" sz="3000" spc="-225" dirty="0">
              <a:solidFill>
                <a:schemeClr val="bg1"/>
              </a:solidFill>
              <a:latin typeface="Arial" panose="020B0604020202020204" pitchFamily="34" charset="0"/>
              <a:cs typeface="Arial" panose="020B0604020202020204" pitchFamily="34" charset="0"/>
            </a:endParaRPr>
          </a:p>
        </p:txBody>
      </p:sp>
      <p:pic>
        <p:nvPicPr>
          <p:cNvPr id="2051" name="Picture 3" descr="E:\user\Downloads\DSCF6386 (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0386" y="599157"/>
            <a:ext cx="3091144" cy="20614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D:\User\Documents\Bao cao AF\Bình Tân\z2272023486830_0c2c8ddea49f792735628511a2077c99 (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2067375"/>
            <a:ext cx="3091145" cy="229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914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207"/>
            <a:ext cx="3842497" cy="440237"/>
          </a:xfrm>
          <a:prstGeom prst="rect">
            <a:avLst/>
          </a:prstGeom>
          <a:solidFill>
            <a:srgbClr val="E13A6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00B0F0"/>
              </a:solidFill>
            </a:endParaRPr>
          </a:p>
        </p:txBody>
      </p:sp>
      <p:sp>
        <p:nvSpPr>
          <p:cNvPr id="4" name="TextBox 3"/>
          <p:cNvSpPr txBox="1"/>
          <p:nvPr/>
        </p:nvSpPr>
        <p:spPr>
          <a:xfrm>
            <a:off x="396091" y="-11804"/>
            <a:ext cx="4210050" cy="530915"/>
          </a:xfrm>
          <a:prstGeom prst="rect">
            <a:avLst/>
          </a:prstGeom>
          <a:noFill/>
        </p:spPr>
        <p:txBody>
          <a:bodyPr wrap="square" lIns="68580" tIns="34290" rIns="68580" bIns="34290" rtlCol="0">
            <a:spAutoFit/>
          </a:bodyPr>
          <a:lstStyle/>
          <a:p>
            <a:r>
              <a:rPr lang="en-US" sz="3000" spc="-225" dirty="0" smtClean="0">
                <a:solidFill>
                  <a:schemeClr val="bg1"/>
                </a:solidFill>
                <a:latin typeface="Arial" panose="020B0604020202020204" pitchFamily="34" charset="0"/>
                <a:cs typeface="Arial" panose="020B0604020202020204" pitchFamily="34" charset="0"/>
              </a:rPr>
              <a:t>Competing Capability</a:t>
            </a:r>
            <a:endParaRPr lang="en-US" sz="3000" spc="-225" dirty="0">
              <a:solidFill>
                <a:schemeClr val="bg1"/>
              </a:solidFill>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481447111"/>
              </p:ext>
            </p:extLst>
          </p:nvPr>
        </p:nvGraphicFramePr>
        <p:xfrm>
          <a:off x="396090" y="1707654"/>
          <a:ext cx="8424381" cy="2011680"/>
        </p:xfrm>
        <a:graphic>
          <a:graphicData uri="http://schemas.openxmlformats.org/drawingml/2006/table">
            <a:tbl>
              <a:tblPr firstRow="1" bandRow="1">
                <a:tableStyleId>{5C22544A-7EE6-4342-B048-85BDC9FD1C3A}</a:tableStyleId>
              </a:tblPr>
              <a:tblGrid>
                <a:gridCol w="2808127"/>
                <a:gridCol w="2808127"/>
                <a:gridCol w="2808127"/>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kern="1200" dirty="0" smtClean="0">
                          <a:solidFill>
                            <a:srgbClr val="00B050"/>
                          </a:solidFill>
                          <a:effectLst/>
                          <a:latin typeface="+mn-lt"/>
                          <a:ea typeface="+mn-ea"/>
                          <a:cs typeface="+mn-cs"/>
                        </a:rPr>
                        <a:t>30</a:t>
                      </a:r>
                      <a:r>
                        <a:rPr lang="en-US" sz="2000" b="0" i="0" kern="1200" dirty="0" smtClean="0">
                          <a:solidFill>
                            <a:srgbClr val="00B050"/>
                          </a:solidFill>
                          <a:effectLst/>
                          <a:latin typeface="+mn-lt"/>
                          <a:ea typeface="+mn-ea"/>
                          <a:cs typeface="+mn-cs"/>
                        </a:rPr>
                        <a:t>TONS/HOUR</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kern="1200" dirty="0" smtClean="0">
                          <a:solidFill>
                            <a:schemeClr val="tx1"/>
                          </a:solidFill>
                          <a:effectLst/>
                          <a:latin typeface="+mn-lt"/>
                          <a:ea typeface="+mn-ea"/>
                          <a:cs typeface="+mn-cs"/>
                        </a:rPr>
                        <a:t/>
                      </a:r>
                      <a:br>
                        <a:rPr lang="en-US" sz="2000" b="0" i="0" kern="1200" dirty="0" smtClean="0">
                          <a:solidFill>
                            <a:schemeClr val="tx1"/>
                          </a:solidFill>
                          <a:effectLst/>
                          <a:latin typeface="+mn-lt"/>
                          <a:ea typeface="+mn-ea"/>
                          <a:cs typeface="+mn-cs"/>
                        </a:rPr>
                      </a:br>
                      <a:r>
                        <a:rPr lang="en-US" sz="1800" b="0" i="0" kern="1200" dirty="0" smtClean="0">
                          <a:solidFill>
                            <a:schemeClr val="tx1"/>
                          </a:solidFill>
                          <a:effectLst/>
                          <a:latin typeface="+mn-lt"/>
                          <a:ea typeface="+mn-ea"/>
                          <a:cs typeface="+mn-cs"/>
                        </a:rPr>
                        <a:t> </a:t>
                      </a:r>
                      <a:r>
                        <a:rPr lang="en-US" sz="1800" b="1" i="0" kern="1200" dirty="0" smtClean="0">
                          <a:solidFill>
                            <a:schemeClr val="tx1"/>
                          </a:solidFill>
                          <a:effectLst/>
                          <a:latin typeface="+mn-lt"/>
                          <a:ea typeface="+mn-ea"/>
                          <a:cs typeface="+mn-cs"/>
                        </a:rPr>
                        <a:t>DRY CAPACITY</a:t>
                      </a:r>
                      <a:endParaRPr lang="en-US" sz="1800" b="0" i="0" kern="1200" dirty="0" smtClean="0">
                        <a:solidFill>
                          <a:schemeClr val="tx1"/>
                        </a:solidFill>
                        <a:effectLst/>
                        <a:latin typeface="+mn-lt"/>
                        <a:ea typeface="+mn-ea"/>
                        <a:cs typeface="+mn-cs"/>
                      </a:endParaRPr>
                    </a:p>
                    <a:p>
                      <a:pPr algn="ctr"/>
                      <a:endParaRPr lang="en-US"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kern="1200" dirty="0" smtClean="0">
                          <a:solidFill>
                            <a:srgbClr val="00B050"/>
                          </a:solidFill>
                          <a:effectLst/>
                          <a:latin typeface="+mn-lt"/>
                          <a:ea typeface="+mn-ea"/>
                          <a:cs typeface="+mn-cs"/>
                        </a:rPr>
                        <a:t>2.200</a:t>
                      </a:r>
                      <a:r>
                        <a:rPr lang="en-US" sz="2000" b="0" i="0" kern="1200" dirty="0" smtClean="0">
                          <a:solidFill>
                            <a:srgbClr val="00B050"/>
                          </a:solidFill>
                          <a:effectLst/>
                          <a:latin typeface="+mn-lt"/>
                          <a:ea typeface="+mn-ea"/>
                          <a:cs typeface="+mn-cs"/>
                        </a:rPr>
                        <a:t>TONS/DAY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kern="1200" dirty="0" smtClean="0">
                        <a:solidFill>
                          <a:srgbClr val="00B050"/>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tx1"/>
                          </a:solidFill>
                          <a:effectLst/>
                          <a:latin typeface="+mn-lt"/>
                          <a:ea typeface="+mn-ea"/>
                          <a:cs typeface="+mn-cs"/>
                        </a:rPr>
                        <a:t>MILLING AND PRODUCTION CAPACITY</a:t>
                      </a:r>
                      <a:endParaRPr lang="en-US" sz="1800" b="0" i="0" kern="1200" dirty="0" smtClean="0">
                        <a:solidFill>
                          <a:schemeClr val="tx1"/>
                        </a:solidFill>
                        <a:effectLst/>
                        <a:latin typeface="+mn-lt"/>
                        <a:ea typeface="+mn-ea"/>
                        <a:cs typeface="+mn-cs"/>
                      </a:endParaRPr>
                    </a:p>
                    <a:p>
                      <a:pPr algn="ctr"/>
                      <a:endParaRPr lang="en-US"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kern="1200" dirty="0" smtClean="0">
                          <a:solidFill>
                            <a:srgbClr val="00B050"/>
                          </a:solidFill>
                          <a:effectLst/>
                          <a:latin typeface="+mn-lt"/>
                          <a:ea typeface="+mn-ea"/>
                          <a:cs typeface="+mn-cs"/>
                        </a:rPr>
                        <a:t>200.000+</a:t>
                      </a:r>
                      <a:r>
                        <a:rPr lang="en-US" sz="2000" b="0" i="0" kern="1200" dirty="0" smtClean="0">
                          <a:solidFill>
                            <a:srgbClr val="00B050"/>
                          </a:solidFill>
                          <a:effectLst/>
                          <a:latin typeface="+mn-lt"/>
                          <a:ea typeface="+mn-ea"/>
                          <a:cs typeface="+mn-cs"/>
                        </a:rPr>
                        <a:t>TONS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kern="1200" dirty="0" smtClean="0">
                          <a:solidFill>
                            <a:srgbClr val="00B050"/>
                          </a:solidFill>
                          <a:effectLst/>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tx1"/>
                          </a:solidFill>
                          <a:effectLst/>
                          <a:latin typeface="+mn-lt"/>
                          <a:ea typeface="+mn-ea"/>
                          <a:cs typeface="+mn-cs"/>
                        </a:rPr>
                        <a:t>STORAGE CAPACITY</a:t>
                      </a:r>
                      <a:endParaRPr lang="en-US" sz="1800" b="0" i="0" kern="1200" dirty="0" smtClean="0">
                        <a:solidFill>
                          <a:schemeClr val="tx1"/>
                        </a:solidFill>
                        <a:effectLst/>
                        <a:latin typeface="+mn-lt"/>
                        <a:ea typeface="+mn-ea"/>
                        <a:cs typeface="+mn-cs"/>
                      </a:endParaRPr>
                    </a:p>
                    <a:p>
                      <a:pPr algn="ctr"/>
                      <a:endParaRPr lang="en-US" dirty="0">
                        <a:solidFill>
                          <a:schemeClr val="tx1"/>
                        </a:solidFill>
                      </a:endParaRPr>
                    </a:p>
                  </a:txBody>
                  <a:tcPr>
                    <a:noFill/>
                  </a:tcPr>
                </a:tc>
              </a:tr>
            </a:tbl>
          </a:graphicData>
        </a:graphic>
      </p:graphicFrame>
    </p:spTree>
    <p:extLst>
      <p:ext uri="{BB962C8B-B14F-4D97-AF65-F5344CB8AC3E}">
        <p14:creationId xmlns:p14="http://schemas.microsoft.com/office/powerpoint/2010/main" val="3795903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207"/>
            <a:ext cx="3842497" cy="440237"/>
          </a:xfrm>
          <a:prstGeom prst="rect">
            <a:avLst/>
          </a:prstGeom>
          <a:solidFill>
            <a:srgbClr val="E13A6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00B0F0"/>
              </a:solidFill>
            </a:endParaRPr>
          </a:p>
        </p:txBody>
      </p:sp>
      <p:sp>
        <p:nvSpPr>
          <p:cNvPr id="4" name="TextBox 3"/>
          <p:cNvSpPr txBox="1"/>
          <p:nvPr/>
        </p:nvSpPr>
        <p:spPr>
          <a:xfrm>
            <a:off x="396091" y="-11804"/>
            <a:ext cx="4210050" cy="530915"/>
          </a:xfrm>
          <a:prstGeom prst="rect">
            <a:avLst/>
          </a:prstGeom>
          <a:noFill/>
        </p:spPr>
        <p:txBody>
          <a:bodyPr wrap="square" lIns="68580" tIns="34290" rIns="68580" bIns="34290" rtlCol="0">
            <a:spAutoFit/>
          </a:bodyPr>
          <a:lstStyle/>
          <a:p>
            <a:r>
              <a:rPr lang="en-US" sz="3000" spc="-225" dirty="0" smtClean="0">
                <a:solidFill>
                  <a:schemeClr val="bg1"/>
                </a:solidFill>
                <a:latin typeface="Arial" panose="020B0604020202020204" pitchFamily="34" charset="0"/>
                <a:cs typeface="Arial" panose="020B0604020202020204" pitchFamily="34" charset="0"/>
              </a:rPr>
              <a:t>Competing Capability</a:t>
            </a:r>
            <a:endParaRPr lang="en-US" sz="3000" spc="-225"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4572000" y="1192560"/>
            <a:ext cx="4430355" cy="3293209"/>
          </a:xfrm>
          <a:prstGeom prst="rect">
            <a:avLst/>
          </a:prstGeom>
          <a:noFill/>
        </p:spPr>
        <p:txBody>
          <a:bodyPr wrap="square" rtlCol="0">
            <a:spAutoFit/>
          </a:bodyPr>
          <a:lstStyle/>
          <a:p>
            <a:pPr algn="just"/>
            <a:r>
              <a:rPr lang="en-US" sz="1600" dirty="0" smtClean="0"/>
              <a:t>We </a:t>
            </a:r>
            <a:r>
              <a:rPr lang="en-US" sz="1600" dirty="0"/>
              <a:t>invested in advanced equipment such as: metal detectors, automatic bag counting dosing machines, the 6-sided vacuum bagging machines, etc. The product quality control management department met international standards fully equipped with the following equipment: whiteness meter, amylose meter, humidity meter, broken rice degree analysis equipment, martial peeling machine, mini whitening machine, etc. </a:t>
            </a:r>
            <a:r>
              <a:rPr lang="en-US" sz="1600" dirty="0"/>
              <a:t>Angimex</a:t>
            </a:r>
            <a:r>
              <a:rPr lang="en-US" sz="1600" dirty="0"/>
              <a:t> is proud to be an enterprise that uses advanced equipment in rice production for domestic and overseas markets</a:t>
            </a:r>
            <a:r>
              <a:rPr lang="en-US" sz="1600" dirty="0" smtClean="0"/>
              <a:t>.</a:t>
            </a:r>
            <a:endParaRPr lang="en-US" sz="1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27534"/>
            <a:ext cx="4333330" cy="2891514"/>
          </a:xfrm>
          <a:prstGeom prst="rect">
            <a:avLst/>
          </a:prstGeom>
        </p:spPr>
      </p:pic>
      <p:sp>
        <p:nvSpPr>
          <p:cNvPr id="11" name="TextBox 10"/>
          <p:cNvSpPr txBox="1"/>
          <p:nvPr/>
        </p:nvSpPr>
        <p:spPr>
          <a:xfrm>
            <a:off x="467544" y="3723878"/>
            <a:ext cx="3816424" cy="369332"/>
          </a:xfrm>
          <a:prstGeom prst="rect">
            <a:avLst/>
          </a:prstGeom>
          <a:solidFill>
            <a:srgbClr val="00B050"/>
          </a:solidFill>
        </p:spPr>
        <p:txBody>
          <a:bodyPr wrap="square" rtlCol="0">
            <a:spAutoFit/>
          </a:bodyPr>
          <a:lstStyle/>
          <a:p>
            <a:pPr algn="ctr"/>
            <a:r>
              <a:rPr lang="en-US" b="1" cap="all" dirty="0" smtClean="0">
                <a:solidFill>
                  <a:schemeClr val="bg1"/>
                </a:solidFill>
              </a:rPr>
              <a:t>PRODUCTION LINE, STORAGE</a:t>
            </a:r>
          </a:p>
        </p:txBody>
      </p:sp>
    </p:spTree>
    <p:extLst>
      <p:ext uri="{BB962C8B-B14F-4D97-AF65-F5344CB8AC3E}">
        <p14:creationId xmlns:p14="http://schemas.microsoft.com/office/powerpoint/2010/main" val="680253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AG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AGM</Template>
  <TotalTime>133</TotalTime>
  <Words>554</Words>
  <Application>Microsoft Office PowerPoint</Application>
  <PresentationFormat>On-screen Show (16:9)</PresentationFormat>
  <Paragraphs>94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New AGM</vt:lpstr>
      <vt:lpstr>BUSINESS INTRODUCTION LETTER</vt:lpstr>
      <vt:lpstr>PowerPoint Presentation</vt:lpstr>
      <vt:lpstr>Outstanding Achievements</vt:lpstr>
      <vt:lpstr>Our development strategies</vt:lpstr>
      <vt:lpstr>Main business of Subsidiaries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INTRODUCTION LETTER</dc:title>
  <dc:creator>user</dc:creator>
  <cp:lastModifiedBy>user</cp:lastModifiedBy>
  <cp:revision>9</cp:revision>
  <dcterms:created xsi:type="dcterms:W3CDTF">2021-10-19T08:25:47Z</dcterms:created>
  <dcterms:modified xsi:type="dcterms:W3CDTF">2021-10-19T14:24:36Z</dcterms:modified>
</cp:coreProperties>
</file>